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1" r:id="rId1"/>
    <p:sldMasterId id="2147484346" r:id="rId2"/>
  </p:sldMasterIdLst>
  <p:notesMasterIdLst>
    <p:notesMasterId r:id="rId36"/>
  </p:notesMasterIdLst>
  <p:handoutMasterIdLst>
    <p:handoutMasterId r:id="rId37"/>
  </p:handoutMasterIdLst>
  <p:sldIdLst>
    <p:sldId id="262" r:id="rId3"/>
    <p:sldId id="256" r:id="rId4"/>
    <p:sldId id="260" r:id="rId5"/>
    <p:sldId id="2147470912" r:id="rId6"/>
    <p:sldId id="2147470913" r:id="rId7"/>
    <p:sldId id="2147470901" r:id="rId8"/>
    <p:sldId id="2147470905" r:id="rId9"/>
    <p:sldId id="2147470906" r:id="rId10"/>
    <p:sldId id="2147470908" r:id="rId11"/>
    <p:sldId id="2147470909" r:id="rId12"/>
    <p:sldId id="2147470903" r:id="rId13"/>
    <p:sldId id="2147470911" r:id="rId14"/>
    <p:sldId id="2147470910" r:id="rId15"/>
    <p:sldId id="2147470902" r:id="rId16"/>
    <p:sldId id="2147470904" r:id="rId17"/>
    <p:sldId id="263" r:id="rId18"/>
    <p:sldId id="316" r:id="rId19"/>
    <p:sldId id="1858" r:id="rId20"/>
    <p:sldId id="2147470907" r:id="rId21"/>
    <p:sldId id="2147470914" r:id="rId22"/>
    <p:sldId id="319" r:id="rId23"/>
    <p:sldId id="2147470890" r:id="rId24"/>
    <p:sldId id="2147470896" r:id="rId25"/>
    <p:sldId id="2147470891" r:id="rId26"/>
    <p:sldId id="2147470892" r:id="rId27"/>
    <p:sldId id="2147470894" r:id="rId28"/>
    <p:sldId id="2147470897" r:id="rId29"/>
    <p:sldId id="2147470898" r:id="rId30"/>
    <p:sldId id="2147470893" r:id="rId31"/>
    <p:sldId id="2147470915" r:id="rId32"/>
    <p:sldId id="2147470899" r:id="rId33"/>
    <p:sldId id="2147470917" r:id="rId34"/>
    <p:sldId id="214747091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384" userDrawn="1">
          <p15:clr>
            <a:srgbClr val="A4A3A4"/>
          </p15:clr>
        </p15:guide>
        <p15:guide id="4" pos="7296"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2"/>
    <a:srgbClr val="EDEDF1"/>
    <a:srgbClr val="797EF9"/>
    <a:srgbClr val="1F6FEB"/>
    <a:srgbClr val="010406"/>
    <a:srgbClr val="010409"/>
    <a:srgbClr val="121212"/>
    <a:srgbClr val="0D1117"/>
    <a:srgbClr val="57CCC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AE7F9A-97EF-4F1F-A11D-7C6B3F11E106}" v="2" dt="2025-08-14T19:52:49.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67920" autoAdjust="0"/>
  </p:normalViewPr>
  <p:slideViewPr>
    <p:cSldViewPr snapToGrid="0">
      <p:cViewPr varScale="1">
        <p:scale>
          <a:sx n="56" d="100"/>
          <a:sy n="56" d="100"/>
        </p:scale>
        <p:origin x="1685" y="274"/>
      </p:cViewPr>
      <p:guideLst>
        <p:guide pos="3840"/>
        <p:guide pos="384"/>
        <p:guide pos="7296"/>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893"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8/10/relationships/authors" Targe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DC4D04-2EB0-464C-48A8-74A47FA2CC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16CE578-25CA-945D-83AB-513A58AEEF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27CE3-39BB-4C0D-B8F4-5438A8A5D8E8}" type="datetimeFigureOut">
              <a:rPr lang="en-US" smtClean="0"/>
              <a:t>8/19/2025</a:t>
            </a:fld>
            <a:endParaRPr lang="en-US"/>
          </a:p>
        </p:txBody>
      </p:sp>
      <p:sp>
        <p:nvSpPr>
          <p:cNvPr id="4" name="Footer Placeholder 3">
            <a:extLst>
              <a:ext uri="{FF2B5EF4-FFF2-40B4-BE49-F238E27FC236}">
                <a16:creationId xmlns:a16="http://schemas.microsoft.com/office/drawing/2014/main" id="{3055FFDA-9CFF-80A0-BAE4-1EA31D3AB2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798C20C-F6EE-26C5-C654-374611AAE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C6CD17-6046-4ECD-9994-DB83870001FC}" type="slidenum">
              <a:rPr lang="en-US" smtClean="0"/>
              <a:t>‹#›</a:t>
            </a:fld>
            <a:endParaRPr lang="en-US"/>
          </a:p>
        </p:txBody>
      </p:sp>
    </p:spTree>
    <p:extLst>
      <p:ext uri="{BB962C8B-B14F-4D97-AF65-F5344CB8AC3E}">
        <p14:creationId xmlns:p14="http://schemas.microsoft.com/office/powerpoint/2010/main" val="4050686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0D9F-7979-9F46-8A30-921760FC9F4C}" type="datetimeFigureOut">
              <a:rPr lang="en-US" smtClean="0"/>
              <a:t>8/19/2025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C1656-E6D2-D941-BA7D-9511EB89057A}" type="slidenum">
              <a:rPr lang="en-US" smtClean="0"/>
              <a:t>‹#›</a:t>
            </a:fld>
            <a:endParaRPr lang="en-US"/>
          </a:p>
        </p:txBody>
      </p:sp>
    </p:spTree>
    <p:extLst>
      <p:ext uri="{BB962C8B-B14F-4D97-AF65-F5344CB8AC3E}">
        <p14:creationId xmlns:p14="http://schemas.microsoft.com/office/powerpoint/2010/main" val="423847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0EB5-0E19-DC2C-92B1-CF1188CEF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535D4-5AE0-D22F-F057-A5FA24F6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DEDE6-826C-96A8-BE4E-3E73D8452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1C358-641C-842E-F043-8C1B35F8EC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500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code isn't just on your computer it's also in the cloud you can leverage VS code on </a:t>
            </a:r>
            <a:r>
              <a:rPr lang="en-US" dirty="0" err="1"/>
              <a:t>vscode</a:t>
            </a:r>
            <a:r>
              <a:rPr lang="en-US" dirty="0"/>
              <a:t> dot dev or any GitHub </a:t>
            </a:r>
            <a:r>
              <a:rPr lang="en-US" dirty="0" err="1"/>
              <a:t>codespace</a:t>
            </a:r>
            <a:r>
              <a:rPr lang="en-US" dirty="0"/>
              <a:t> with cloud powered development environments that you can use from any machine even an iPad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5016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tons of rich features that have been developed over the years including integrated terminal support version control local history when you're modifying files and of course it is one of the most accessible code editors in the world.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0702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I mentioned Visual Studio code has completely transformed into an open source AI first code editor. Not only is Visual Studio code itself open source but so are the GitHub copilot chat integrations inside of VS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954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of AI we often think of code completions when we're typing code but really agent mode has transformed how developers are building applications today at a rapid pace.
You can provide a context give it powerful tools to run commands in the terminal or speak directly to GitHub and it can understand your entire code base to complete tasks and implement rich functionality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6163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GitHub copilot you get access to several models directly out-of-the-box or you can even bring your own API key to configure your own custom models that you want to use including ones that are running on your device with </a:t>
            </a:r>
            <a:r>
              <a:rPr lang="en-US" dirty="0" err="1"/>
              <a:t>ollama</a:t>
            </a:r>
            <a:r>
              <a:rPr lang="en-US" dirty="0"/>
              <a:t> for example</a:t>
            </a:r>
          </a:p>
          <a:p>
            <a:endParaRPr lang="en-US" dirty="0"/>
          </a:p>
          <a:p>
            <a:r>
              <a:rPr lang="en-US" dirty="0"/>
              <a:t>I mentioned that you can provide context, so you can reference files code bases you can even specifically reference HTML in the Dom for example </a:t>
            </a:r>
          </a:p>
          <a:p>
            <a:endParaRPr lang="en-US" dirty="0"/>
          </a:p>
          <a:p>
            <a:r>
              <a:rPr lang="en-US" dirty="0"/>
              <a:t>and then everything is highly customizable from exactly how you want the code to be generated and with your styles or to how you want a commit message to be generated with emojis for example everything is customizable directly to your liking for you and your team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3895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code completions when you're typing code are an essential part to Visual Studio code being an AI code editor.</a:t>
            </a:r>
          </a:p>
          <a:p>
            <a:endParaRPr lang="en-US" dirty="0"/>
          </a:p>
          <a:p>
            <a:r>
              <a:rPr lang="en-US" dirty="0" err="1"/>
              <a:t>vscode</a:t>
            </a:r>
            <a:r>
              <a:rPr lang="en-US" dirty="0"/>
              <a:t> goes a step further enabling predictions across code files based on the edits that you've already made. Change the name of a property it'll suggest automatically all of the other changes that need to be made in that file and you can tab </a:t>
            </a:r>
            <a:r>
              <a:rPr lang="en-US" dirty="0" err="1"/>
              <a:t>tab</a:t>
            </a:r>
            <a:r>
              <a:rPr lang="en-US" dirty="0"/>
              <a:t> </a:t>
            </a:r>
            <a:r>
              <a:rPr lang="en-US" dirty="0" err="1"/>
              <a:t>tab</a:t>
            </a:r>
            <a:r>
              <a:rPr lang="en-US" dirty="0"/>
              <a:t> to completion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2435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dirty="0"/>
              <a:t>So really </a:t>
            </a:r>
            <a:r>
              <a:rPr lang="en-US" dirty="0" err="1"/>
              <a:t>github</a:t>
            </a:r>
            <a:r>
              <a:rPr lang="en-US" dirty="0"/>
              <a:t> copilot together with VS code are your pair programmers they're enabling you to create and bring your ideas to life faster than ever
Now while today we're going to be talking about the Visual Studio Code integration you know the GitHub copilot kind of works anywhere that you develop or your team develops including on github.com Visual Studio, </a:t>
            </a:r>
            <a:r>
              <a:rPr lang="en-US" dirty="0" err="1"/>
              <a:t>xcode</a:t>
            </a:r>
            <a:r>
              <a:rPr lang="en-US" dirty="0"/>
              <a:t>, </a:t>
            </a:r>
            <a:r>
              <a:rPr lang="en-US" dirty="0" err="1"/>
              <a:t>jetbrains</a:t>
            </a:r>
            <a:r>
              <a:rPr lang="en-US" dirty="0"/>
              <a:t> ides, </a:t>
            </a:r>
            <a:r>
              <a:rPr lang="en-US" dirty="0" err="1"/>
              <a:t>neovim</a:t>
            </a:r>
            <a:r>
              <a:rPr lang="en-US" dirty="0"/>
              <a:t>, and even on Azure. and the single subscription works with them 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9070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b="0" i="0" u="none" strike="noStrike" dirty="0">
                <a:solidFill>
                  <a:srgbClr val="000000"/>
                </a:solidFill>
                <a:effectLst/>
                <a:latin typeface="Mona Sans"/>
              </a:rPr>
              <a:t>For me, I spend most my day working not by myself, but with GitHub Copilot. I bounce off ideas, ask questions, and work on code together. </a:t>
            </a:r>
            <a:endParaRPr lang="en-US" sz="1800" dirty="0"/>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In fact, I </a:t>
            </a:r>
            <a:r>
              <a:rPr lang="en-US" sz="1800" b="1" i="1" kern="100" dirty="0">
                <a:effectLst/>
                <a:latin typeface="Aptos" panose="020B0004020202020204" pitchFamily="34" charset="0"/>
                <a:ea typeface="Aptos" panose="020B0004020202020204" pitchFamily="34" charset="0"/>
                <a:cs typeface="Arial" panose="020B0604020202020204" pitchFamily="34" charset="0"/>
              </a:rPr>
              <a:t>ideate</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design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build, deploy </a:t>
            </a:r>
            <a:r>
              <a:rPr lang="en-US" sz="1800" kern="100" dirty="0">
                <a:effectLst/>
                <a:latin typeface="Aptos" panose="020B0004020202020204" pitchFamily="34" charset="0"/>
                <a:ea typeface="Aptos" panose="020B0004020202020204" pitchFamily="34" charset="0"/>
                <a:cs typeface="Arial" panose="020B0604020202020204" pitchFamily="34" charset="0"/>
              </a:rPr>
              <a:t>and </a:t>
            </a:r>
            <a:r>
              <a:rPr lang="en-US" sz="1800" b="1" i="1" kern="100" dirty="0">
                <a:effectLst/>
                <a:latin typeface="Aptos" panose="020B0004020202020204" pitchFamily="34" charset="0"/>
                <a:ea typeface="Aptos" panose="020B0004020202020204" pitchFamily="34" charset="0"/>
                <a:cs typeface="Arial" panose="020B0604020202020204" pitchFamily="34" charset="0"/>
              </a:rPr>
              <a:t>maintain </a:t>
            </a:r>
            <a:r>
              <a:rPr lang="en-US" sz="1800" b="0" i="0" kern="100" dirty="0">
                <a:effectLst/>
                <a:latin typeface="Aptos" panose="020B0004020202020204" pitchFamily="34" charset="0"/>
                <a:ea typeface="Aptos" panose="020B0004020202020204" pitchFamily="34" charset="0"/>
                <a:cs typeface="Arial" panose="020B0604020202020204" pitchFamily="34" charset="0"/>
              </a:rPr>
              <a:t>everything with GitHub Copilot. It really is my command center regardless of what I am doing and VS code is the glue that bring it all together.</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2512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1C351-5795-E88F-538D-9BBEA501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54E35-AFC7-C09F-BB27-1DF4EF7A7299}"/>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9CA932E-C3AA-2B6E-5333-263BA64461BA}"/>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Now I just want to write code, but actually mode developers spend a fraction of their time coding, in fact it is about 14%</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To me this is all about reducing TOIL. Every ones hates something in this circle, that is taking away from actually coding.</a:t>
            </a:r>
          </a:p>
        </p:txBody>
      </p:sp>
    </p:spTree>
    <p:extLst>
      <p:ext uri="{BB962C8B-B14F-4D97-AF65-F5344CB8AC3E}">
        <p14:creationId xmlns:p14="http://schemas.microsoft.com/office/powerpoint/2010/main" val="808672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0E914-48C6-4FEB-4BBD-86127EC6C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CB3BD-16C8-D66C-99B8-3D51DF98CA13}"/>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D4B1009-1CA1-8A04-4B38-847870C9C26F}"/>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But GitHub Copilot can help with that. </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So hopefully you grow the part of the chart that YOU love. For me I love coding and designing, and now I get to do more that that then ever.</a:t>
            </a:r>
          </a:p>
        </p:txBody>
      </p:sp>
    </p:spTree>
    <p:extLst>
      <p:ext uri="{BB962C8B-B14F-4D97-AF65-F5344CB8AC3E}">
        <p14:creationId xmlns:p14="http://schemas.microsoft.com/office/powerpoint/2010/main" val="93329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that out of the way let's just get into it and take a look at all this in action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8339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E6C00-6B3D-0B50-AD4F-F05A0DB05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8B748-8F42-17A6-AAA0-0E865E106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2C45-E9AF-ADE6-D127-3C36A881BFBE}"/>
              </a:ext>
            </a:extLst>
          </p:cNvPr>
          <p:cNvSpPr>
            <a:spLocks noGrp="1"/>
          </p:cNvSpPr>
          <p:nvPr>
            <p:ph type="body" idx="1"/>
          </p:nvPr>
        </p:nvSpPr>
        <p:spPr/>
        <p:txBody>
          <a:bodyPr/>
          <a:lstStyle/>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so let's recap and take a look at Even more AI features in VS code</a:t>
            </a:r>
          </a:p>
          <a:p>
            <a:pPr marL="0" marR="0" lvl="0" indent="0">
              <a:lnSpc>
                <a:spcPct val="115000"/>
              </a:lnSpc>
              <a:spcAft>
                <a:spcPts val="800"/>
              </a:spcAft>
              <a:buFont typeface="Symbol" panose="05050102010706020507" pitchFamily="18" charset="2"/>
              <a:buNone/>
            </a:pPr>
            <a:endParaRPr lang="en-US" sz="1800" b="1" i="1"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Agent mode</a:t>
            </a:r>
            <a:r>
              <a:rPr lang="en-US" sz="1800" kern="100" dirty="0">
                <a:effectLst/>
                <a:latin typeface="Aptos" panose="020B0004020202020204" pitchFamily="34" charset="0"/>
                <a:ea typeface="Aptos" panose="020B0004020202020204" pitchFamily="34" charset="0"/>
                <a:cs typeface="Arial" panose="020B0604020202020204" pitchFamily="34" charset="0"/>
              </a:rPr>
              <a:t> has been available in </a:t>
            </a:r>
            <a:r>
              <a:rPr lang="en-US" sz="1800" b="1" i="1" kern="100" dirty="0">
                <a:effectLst/>
                <a:latin typeface="Aptos" panose="020B0004020202020204" pitchFamily="34" charset="0"/>
                <a:ea typeface="Aptos" panose="020B0004020202020204" pitchFamily="34" charset="0"/>
                <a:cs typeface="Arial" panose="020B0604020202020204" pitchFamily="34" charset="0"/>
              </a:rPr>
              <a:t>VS Code for a </a:t>
            </a:r>
            <a:r>
              <a:rPr lang="en-US" sz="1800" b="1" i="1" kern="100" dirty="0" err="1">
                <a:effectLst/>
                <a:latin typeface="Aptos" panose="020B0004020202020204" pitchFamily="34" charset="0"/>
                <a:ea typeface="Aptos" panose="020B0004020202020204" pitchFamily="34" charset="0"/>
                <a:cs typeface="Arial" panose="020B0604020202020204" pitchFamily="34" charset="0"/>
              </a:rPr>
              <a:t>a</a:t>
            </a:r>
            <a:r>
              <a:rPr lang="en-US" sz="1800" b="1" i="1" kern="100" dirty="0">
                <a:effectLst/>
                <a:latin typeface="Aptos" panose="020B0004020202020204" pitchFamily="34" charset="0"/>
                <a:ea typeface="Aptos" panose="020B0004020202020204" pitchFamily="34" charset="0"/>
                <a:cs typeface="Arial" panose="020B0604020202020204" pitchFamily="34" charset="0"/>
              </a:rPr>
              <a:t> while</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15000"/>
              </a:lnSpc>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agent mode</a:t>
            </a:r>
            <a:r>
              <a:rPr lang="en-US" sz="1800" dirty="0">
                <a:effectLst/>
                <a:latin typeface="Aptos" panose="020B0004020202020204" pitchFamily="34" charset="0"/>
                <a:ea typeface="Aptos" panose="020B0004020202020204" pitchFamily="34" charset="0"/>
                <a:cs typeface="Arial" panose="020B0604020202020204" pitchFamily="34" charset="0"/>
              </a:rPr>
              <a:t> is also available in out  </a:t>
            </a:r>
            <a:r>
              <a:rPr lang="en-US" sz="1800" b="1" i="1" dirty="0">
                <a:effectLst/>
                <a:latin typeface="Aptos" panose="020B0004020202020204" pitchFamily="34" charset="0"/>
                <a:ea typeface="Aptos" panose="020B0004020202020204" pitchFamily="34" charset="0"/>
                <a:cs typeface="Arial" panose="020B0604020202020204" pitchFamily="34" charset="0"/>
              </a:rPr>
              <a:t>for JetBrains IDEs</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dirty="0">
                <a:effectLst/>
                <a:latin typeface="Aptos" panose="020B0004020202020204" pitchFamily="34" charset="0"/>
                <a:ea typeface="Aptos" panose="020B0004020202020204" pitchFamily="34" charset="0"/>
                <a:cs typeface="Arial" panose="020B0604020202020204" pitchFamily="34" charset="0"/>
              </a:rPr>
              <a:t>Eclipse</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Visual Studio, </a:t>
            </a: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Xcode</a:t>
            </a:r>
            <a:r>
              <a:rPr lang="en-US" sz="1800" dirty="0">
                <a:effectLst/>
                <a:latin typeface="Aptos" panose="020B0004020202020204" pitchFamily="34" charset="0"/>
                <a:ea typeface="Aptos" panose="020B0004020202020204" pitchFamily="34" charset="0"/>
                <a:cs typeface="Arial" panose="020B0604020202020204" pitchFamily="34" charset="0"/>
              </a:rPr>
              <a:t>. </a:t>
            </a:r>
          </a:p>
          <a:p>
            <a:pPr marL="342900" marR="0" lvl="0" indent="-342900">
              <a:lnSpc>
                <a:spcPct val="115000"/>
              </a:lnSpc>
              <a:spcAft>
                <a:spcPts val="800"/>
              </a:spcAft>
              <a:buFont typeface="Symbol" panose="05050102010706020507" pitchFamily="18" charset="2"/>
              <a:buChar char=""/>
            </a:pPr>
            <a:endParaRPr lang="en-US" sz="1800" dirty="0">
              <a:effectLst/>
              <a:latin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dirty="0"/>
              <a:t>it truly transforms how you work by being able to work across your entire code base and it puts you in control with advanced customizations and access to several models. This pairs nicely with the main ask mode which enables you to just have conversations and get in-depth insight into your project with even more models that are made for deep thinking </a:t>
            </a:r>
          </a:p>
        </p:txBody>
      </p:sp>
      <p:sp>
        <p:nvSpPr>
          <p:cNvPr id="4" name="Slide Number Placeholder 3">
            <a:extLst>
              <a:ext uri="{FF2B5EF4-FFF2-40B4-BE49-F238E27FC236}">
                <a16:creationId xmlns:a16="http://schemas.microsoft.com/office/drawing/2014/main" id="{5C5A1F90-2DAE-ACDB-3564-4795F907A4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93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mentioning models, and there there are tons of models available not only in agent mode but also in ask mode as well these models are available across VS code but also on github.com things for example like GPT 5 mini have unlimited requests and newer models like GTP 5, Gemini 2.5 pro and Claude sonnet 4 are available directly inside of VS code really leveling up how you work with agent mode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01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 powerful feature in addition to having built-in models is the ability to bring your own key so if you're using services like Google, open AI, Azure, open router, or anthropic you can just add your keys directly and select different models that are available based on your subscription to those specific services.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0955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E6A7-DA9F-779F-3173-9A82C0C46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0501C-54A8-42E9-882C-89FF99AC6C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5562B-326F-F8E4-E7AC-9DEE50B53B4C}"/>
              </a:ext>
            </a:extLst>
          </p:cNvPr>
          <p:cNvSpPr>
            <a:spLocks noGrp="1"/>
          </p:cNvSpPr>
          <p:nvPr>
            <p:ph type="body" idx="1"/>
          </p:nvPr>
        </p:nvSpPr>
        <p:spPr/>
        <p:txBody>
          <a:bodyPr/>
          <a:lstStyle/>
          <a:p>
            <a:r>
              <a:rPr lang="en-US" dirty="0"/>
              <a:t>we talk a little bit about customization not only are you able to create reusable repeatable AI flows with prompt files but you can completely transform how the coding agents are working on your code base with custom instructions. These custom instructions give them insight not only into your project structure but also your best practices of how you like code created and structured in your project. and there's new things like custom modes that enable you to create custom chat and agent integrations such as planning mode or debugging mode that help guide the agent to how you want to interact with it</a:t>
            </a:r>
          </a:p>
        </p:txBody>
      </p:sp>
      <p:sp>
        <p:nvSpPr>
          <p:cNvPr id="4" name="Slide Number Placeholder 3">
            <a:extLst>
              <a:ext uri="{FF2B5EF4-FFF2-40B4-BE49-F238E27FC236}">
                <a16:creationId xmlns:a16="http://schemas.microsoft.com/office/drawing/2014/main" id="{89730B4F-FC8C-110E-4619-121A39CE06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7393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Extensibility is a huge part of working with agents and model context protocol is the standardization way of enabling AI applications to provide additional context and tools available to the alms. visual studio code has the entire MCP specification integrated like we saw including </a:t>
            </a:r>
            <a:r>
              <a:rPr lang="en-US" dirty="0" err="1"/>
              <a:t>oauth</a:t>
            </a:r>
            <a:r>
              <a:rPr lang="en-US" dirty="0"/>
              <a:t> prompts sampling resources and of course tools that enable you to not only query but also create on your behalf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9369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the built in browser you can not only get a live view of your running application but you can also select elements that you want to work on and directly communicate with the chat and agent to give it additional context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7486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really cool part here is that when you're working with the agent it's not just for code it can be for JSON files or markdown files or if you're doing data science and AI engineering work with </a:t>
            </a:r>
            <a:r>
              <a:rPr lang="en-US" dirty="0" err="1"/>
              <a:t>jupiter</a:t>
            </a:r>
            <a:r>
              <a:rPr lang="en-US" dirty="0"/>
              <a:t> notebooks it's available right there as well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20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020F6-A8D4-6A83-EB9E-4D4B75BD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534-63FE-DBD6-5674-68FD1C4C9C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2DEB562-649E-CF73-99E5-F75765676B55}"/>
              </a:ext>
            </a:extLst>
          </p:cNvPr>
          <p:cNvSpPr>
            <a:spLocks noGrp="1"/>
          </p:cNvSpPr>
          <p:nvPr>
            <p:ph type="body" idx="1"/>
          </p:nvPr>
        </p:nvSpPr>
        <p:spPr/>
        <p:txBody>
          <a:bodyPr/>
          <a:lstStyle/>
          <a:p>
            <a:r>
              <a:rPr lang="en-US" dirty="0"/>
              <a:t>and there are specialized agents that work inside of agent mode such as the Java and </a:t>
            </a:r>
            <a:r>
              <a:rPr lang="en-US" dirty="0" err="1"/>
              <a:t>.net</a:t>
            </a:r>
            <a:r>
              <a:rPr lang="en-US" dirty="0"/>
              <a:t> upgrade assistants that enable you to get your applications upgraded to the latest versions in no time at all </a:t>
            </a:r>
          </a:p>
        </p:txBody>
      </p:sp>
      <p:sp>
        <p:nvSpPr>
          <p:cNvPr id="4" name="Slide Number Placeholder 3">
            <a:extLst>
              <a:ext uri="{FF2B5EF4-FFF2-40B4-BE49-F238E27FC236}">
                <a16:creationId xmlns:a16="http://schemas.microsoft.com/office/drawing/2014/main" id="{54CDA6CF-64F5-3114-64CA-5E9968A80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172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E0AE-1328-4C05-22FC-869CF3B4A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A71C3-002A-DE1D-B8A8-49483B6B2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4D5F13-AABA-42EB-85A5-6A24D26D98C4}"/>
              </a:ext>
            </a:extLst>
          </p:cNvPr>
          <p:cNvSpPr>
            <a:spLocks noGrp="1"/>
          </p:cNvSpPr>
          <p:nvPr>
            <p:ph type="body" idx="1"/>
          </p:nvPr>
        </p:nvSpPr>
        <p:spPr/>
        <p:txBody>
          <a:bodyPr/>
          <a:lstStyle/>
          <a:p>
            <a:r>
              <a:rPr lang="en-US" dirty="0"/>
              <a:t>and finally I want to point out that it's not just about coding directly in the editor it is how we use agents everywhere to achieve even more with the GitHub coding agent that is available on github.com you can easily hand off tasks that come to mind either on github.com or directly inside of VS code that's a wonderful way of collaborating with AI agents in your workflow </a:t>
            </a:r>
          </a:p>
        </p:txBody>
      </p:sp>
      <p:sp>
        <p:nvSpPr>
          <p:cNvPr id="4" name="Slide Number Placeholder 3">
            <a:extLst>
              <a:ext uri="{FF2B5EF4-FFF2-40B4-BE49-F238E27FC236}">
                <a16:creationId xmlns:a16="http://schemas.microsoft.com/office/drawing/2014/main" id="{A668B682-437A-C84D-C548-36A8AF8591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743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98A8-709F-1691-CBF0-15FD72B2E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38D20-359B-8D0E-68F8-9DB6343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28F7E-7B63-D0BA-688D-B65D5C245A57}"/>
              </a:ext>
            </a:extLst>
          </p:cNvPr>
          <p:cNvSpPr>
            <a:spLocks noGrp="1"/>
          </p:cNvSpPr>
          <p:nvPr>
            <p:ph type="body" idx="1"/>
          </p:nvPr>
        </p:nvSpPr>
        <p:spPr/>
        <p:txBody>
          <a:bodyPr/>
          <a:lstStyle/>
          <a:p>
            <a:r>
              <a:rPr lang="en-US"/>
              <a:t>and that is a complete overview of not only in Visual Studio code but also how does become the open source AI code editor for developers around the world </a:t>
            </a:r>
            <a:endParaRPr lang="en-US" dirty="0"/>
          </a:p>
        </p:txBody>
      </p:sp>
      <p:sp>
        <p:nvSpPr>
          <p:cNvPr id="4" name="Slide Number Placeholder 3">
            <a:extLst>
              <a:ext uri="{FF2B5EF4-FFF2-40B4-BE49-F238E27FC236}">
                <a16:creationId xmlns:a16="http://schemas.microsoft.com/office/drawing/2014/main" id="{ED934C96-1302-22C7-42B8-6E851D7CF2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4607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85ECB-2FF3-2DEF-BD37-D0E4F7FA2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592D8-F7E2-86F8-49B6-5D8F828B5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75F56-C41D-3B98-E3F1-40F733451A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211A7-8ECF-688A-55F0-7A223C8F42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6458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1FD8-F8BA-3599-C95E-C58AC2604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32F4F-03FB-6E3D-33ED-8C9A5DA4D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B00A6-1D00-74F6-0947-8FA01A2DB22D}"/>
              </a:ext>
            </a:extLst>
          </p:cNvPr>
          <p:cNvSpPr>
            <a:spLocks noGrp="1"/>
          </p:cNvSpPr>
          <p:nvPr>
            <p:ph type="body" idx="1"/>
          </p:nvPr>
        </p:nvSpPr>
        <p:spPr/>
        <p:txBody>
          <a:bodyPr/>
          <a:lstStyle/>
          <a:p>
            <a:r>
              <a:rPr lang="en-US" dirty="0"/>
              <a:t>Answers to these questions will go directly to Microsoft.  No personal information is included. </a:t>
            </a:r>
          </a:p>
          <a:p>
            <a:r>
              <a:rPr lang="en-US" dirty="0"/>
              <a:t>This is a short survey, it will take less than 5 minutes to complete. </a:t>
            </a:r>
          </a:p>
        </p:txBody>
      </p:sp>
      <p:sp>
        <p:nvSpPr>
          <p:cNvPr id="4" name="Slide Number Placeholder 3">
            <a:extLst>
              <a:ext uri="{FF2B5EF4-FFF2-40B4-BE49-F238E27FC236}">
                <a16:creationId xmlns:a16="http://schemas.microsoft.com/office/drawing/2014/main" id="{40DD5208-329E-87F7-3186-F1CBB3C774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20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start with giving a brief introduction to VS code if you are brand new to VS code
And after that we're going to take a look at some of the new API editor features that are really turning Visual Studio code into an agentic code editor
We're going to take a look at a bunch of these things in action and then give you an overview of all these new features that you can take advantage of today
Then finally we'll have a little bit of time for Q&amp;A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3717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to note is the rapid growth that Visual Studio and Visual Studio code have had with now over 50 million active developers
And on top of that there are now over 150 million developers using GitHub and over 20 million developers using GitHub copilot.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4084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today's Visual Studio Code is completely different than when it first started over 10 years ago as a fully open source code editor
</a:t>
            </a:r>
          </a:p>
          <a:p>
            <a:r>
              <a:rPr lang="en-US" dirty="0"/>
              <a:t>There's a vast ecosystem of extensions and builders creating new things every day for it and over the past several years Visual Studio Code has been transformed with agentic development leveraging GitHub copilot.</a:t>
            </a:r>
          </a:p>
          <a:p>
            <a:r>
              <a:rPr lang="en-US" dirty="0"/>
              <a:t>
It is an open source AI editor and has open source AI integrations built in it means that developers can build on top of that as well for their own AI integrations.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345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beginning Visual Studio code is an ecosystem of amazing extensions that are built on top of the core open source </a:t>
            </a:r>
            <a:r>
              <a:rPr lang="en-US" dirty="0" err="1"/>
              <a:t>vscode</a:t>
            </a:r>
            <a:r>
              <a:rPr lang="en-US" dirty="0"/>
              <a:t> project </a:t>
            </a:r>
          </a:p>
          <a:p>
            <a:r>
              <a:rPr lang="en-US" dirty="0"/>
              <a:t>
This means you can use the source control you want the programming languages the debuggers that you want databases that you want and anything in between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8954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of these ecosystem and extensions it means that you can program and basically every single programming language out there and it's not just programming language it's other things like being able to modify and edit JSON or markdown for example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7399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is a fully customizable with tons of custom themes the ones that you can create yourself you can easily synchronize settings between your different development machines and you can even create profiles which are really powerful ways of saying I want to Python profile or a C# profile that enables you to enable or disable different extensions and customizations to your liking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3833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6297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370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73113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18115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2979150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91870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45190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143433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421335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42216341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88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872107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FAUL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5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33854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0129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1158889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97554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2407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103349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3284917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8.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1"/>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319668"/>
      </p:ext>
    </p:extLst>
  </p:cSld>
  <p:clrMap bg1="dk1" tx1="lt1" bg2="dk2" tx2="lt2" accent1="accent1" accent2="accent2" accent3="accent3" accent4="accent4" accent5="accent5" accent6="accent6" hlink="hlink" folHlink="folHlink"/>
  <p:sldLayoutIdLst>
    <p:sldLayoutId id="2147484172" r:id="rId1"/>
    <p:sldLayoutId id="2147484178" r:id="rId2"/>
    <p:sldLayoutId id="2147484197" r:id="rId3"/>
    <p:sldLayoutId id="2147484257" r:id="rId4"/>
    <p:sldLayoutId id="2147484258" r:id="rId5"/>
    <p:sldLayoutId id="2147484345" r:id="rId6"/>
    <p:sldLayoutId id="2147484191" r:id="rId7"/>
    <p:sldLayoutId id="2147484194" r:id="rId8"/>
    <p:sldLayoutId id="2147484173" r:id="rId9"/>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3"/>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4602"/>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4.svg"/><Relationship Id="rId4" Type="http://schemas.openxmlformats.org/officeDocument/2006/relationships/image" Target="../media/image10.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hyperlink" Target="https://code.visualstudio.com/docs/sourcecontrol/overview"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code.visualstudio.com/docs/remote/codespa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svg"/><Relationship Id="rId26" Type="http://schemas.openxmlformats.org/officeDocument/2006/relationships/image" Target="../media/image65.png"/><Relationship Id="rId39" Type="http://schemas.openxmlformats.org/officeDocument/2006/relationships/image" Target="../media/image78.png"/><Relationship Id="rId21" Type="http://schemas.openxmlformats.org/officeDocument/2006/relationships/image" Target="../media/image60.svg"/><Relationship Id="rId34" Type="http://schemas.openxmlformats.org/officeDocument/2006/relationships/image" Target="../media/image73.svg"/><Relationship Id="rId42" Type="http://schemas.openxmlformats.org/officeDocument/2006/relationships/image" Target="../media/image81.svg"/><Relationship Id="rId47" Type="http://schemas.openxmlformats.org/officeDocument/2006/relationships/image" Target="../media/image86.svg"/><Relationship Id="rId50" Type="http://schemas.openxmlformats.org/officeDocument/2006/relationships/image" Target="../media/image89.png"/><Relationship Id="rId55" Type="http://schemas.openxmlformats.org/officeDocument/2006/relationships/image" Target="../media/image94.png"/><Relationship Id="rId7" Type="http://schemas.openxmlformats.org/officeDocument/2006/relationships/image" Target="../media/image46.png"/><Relationship Id="rId2" Type="http://schemas.openxmlformats.org/officeDocument/2006/relationships/notesSlide" Target="../notesSlides/notesSlide17.xml"/><Relationship Id="rId16" Type="http://schemas.openxmlformats.org/officeDocument/2006/relationships/image" Target="../media/image55.png"/><Relationship Id="rId29" Type="http://schemas.openxmlformats.org/officeDocument/2006/relationships/image" Target="../media/image68.sv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svg"/><Relationship Id="rId37" Type="http://schemas.openxmlformats.org/officeDocument/2006/relationships/image" Target="../media/image76.png"/><Relationship Id="rId40" Type="http://schemas.openxmlformats.org/officeDocument/2006/relationships/image" Target="../media/image79.svg"/><Relationship Id="rId45" Type="http://schemas.openxmlformats.org/officeDocument/2006/relationships/image" Target="../media/image84.svg"/><Relationship Id="rId53" Type="http://schemas.openxmlformats.org/officeDocument/2006/relationships/image" Target="../media/image92.png"/><Relationship Id="rId5" Type="http://schemas.openxmlformats.org/officeDocument/2006/relationships/image" Target="../media/image44.png"/><Relationship Id="rId10" Type="http://schemas.openxmlformats.org/officeDocument/2006/relationships/image" Target="../media/image49.svg"/><Relationship Id="rId19" Type="http://schemas.openxmlformats.org/officeDocument/2006/relationships/image" Target="../media/image58.png"/><Relationship Id="rId31" Type="http://schemas.openxmlformats.org/officeDocument/2006/relationships/image" Target="../media/image70.png"/><Relationship Id="rId44" Type="http://schemas.openxmlformats.org/officeDocument/2006/relationships/image" Target="../media/image83.svg"/><Relationship Id="rId52" Type="http://schemas.openxmlformats.org/officeDocument/2006/relationships/image" Target="../media/image91.sv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image" Target="../media/image74.png"/><Relationship Id="rId43" Type="http://schemas.openxmlformats.org/officeDocument/2006/relationships/image" Target="../media/image82.svg"/><Relationship Id="rId48" Type="http://schemas.openxmlformats.org/officeDocument/2006/relationships/image" Target="../media/image87.svg"/><Relationship Id="rId56" Type="http://schemas.openxmlformats.org/officeDocument/2006/relationships/image" Target="../media/image95.svg"/><Relationship Id="rId8" Type="http://schemas.openxmlformats.org/officeDocument/2006/relationships/image" Target="../media/image47.svg"/><Relationship Id="rId51" Type="http://schemas.openxmlformats.org/officeDocument/2006/relationships/image" Target="../media/image90.png"/><Relationship Id="rId3" Type="http://schemas.openxmlformats.org/officeDocument/2006/relationships/image" Target="../media/image42.png"/><Relationship Id="rId12" Type="http://schemas.openxmlformats.org/officeDocument/2006/relationships/image" Target="../media/image51.svg"/><Relationship Id="rId17" Type="http://schemas.openxmlformats.org/officeDocument/2006/relationships/image" Target="../media/image56.png"/><Relationship Id="rId25" Type="http://schemas.openxmlformats.org/officeDocument/2006/relationships/image" Target="../media/image64.svg"/><Relationship Id="rId33" Type="http://schemas.openxmlformats.org/officeDocument/2006/relationships/image" Target="../media/image72.png"/><Relationship Id="rId38" Type="http://schemas.openxmlformats.org/officeDocument/2006/relationships/image" Target="../media/image77.svg"/><Relationship Id="rId46" Type="http://schemas.openxmlformats.org/officeDocument/2006/relationships/image" Target="../media/image85.svg"/><Relationship Id="rId20" Type="http://schemas.openxmlformats.org/officeDocument/2006/relationships/image" Target="../media/image59.png"/><Relationship Id="rId41" Type="http://schemas.openxmlformats.org/officeDocument/2006/relationships/image" Target="../media/image80.png"/><Relationship Id="rId54" Type="http://schemas.openxmlformats.org/officeDocument/2006/relationships/image" Target="../media/image93.svg"/><Relationship Id="rId1" Type="http://schemas.openxmlformats.org/officeDocument/2006/relationships/slideLayout" Target="../slideLayouts/slideLayout20.xml"/><Relationship Id="rId6" Type="http://schemas.openxmlformats.org/officeDocument/2006/relationships/image" Target="../media/image45.svg"/><Relationship Id="rId15" Type="http://schemas.openxmlformats.org/officeDocument/2006/relationships/image" Target="../media/image54.png"/><Relationship Id="rId23" Type="http://schemas.openxmlformats.org/officeDocument/2006/relationships/image" Target="../media/image62.svg"/><Relationship Id="rId28" Type="http://schemas.openxmlformats.org/officeDocument/2006/relationships/image" Target="../media/image67.png"/><Relationship Id="rId36" Type="http://schemas.openxmlformats.org/officeDocument/2006/relationships/image" Target="../media/image75.svg"/><Relationship Id="rId49" Type="http://schemas.openxmlformats.org/officeDocument/2006/relationships/image" Target="../media/image88.svg"/></Relationships>
</file>

<file path=ppt/slides/_rels/slide18.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0.png"/><Relationship Id="rId2" Type="http://schemas.openxmlformats.org/officeDocument/2006/relationships/notesSlide" Target="../notesSlides/notesSlide18.xml"/><Relationship Id="rId16" Type="http://schemas.openxmlformats.org/officeDocument/2006/relationships/image" Target="../media/image109.svg"/><Relationship Id="rId1" Type="http://schemas.openxmlformats.org/officeDocument/2006/relationships/slideLayout" Target="../slideLayouts/slideLayout19.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image" Target="../media/image107.svg"/></Relationships>
</file>

<file path=ppt/slides/_rels/slide19.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18" Type="http://schemas.microsoft.com/office/2007/relationships/hdphoto" Target="../media/hdphoto1.wdp"/><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2.png"/><Relationship Id="rId2" Type="http://schemas.openxmlformats.org/officeDocument/2006/relationships/notesSlide" Target="../notesSlides/notesSlide19.xml"/><Relationship Id="rId16" Type="http://schemas.openxmlformats.org/officeDocument/2006/relationships/image" Target="../media/image109.svg"/><Relationship Id="rId1" Type="http://schemas.openxmlformats.org/officeDocument/2006/relationships/slideLayout" Target="../slideLayouts/slideLayout19.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svg"/><Relationship Id="rId19" Type="http://schemas.openxmlformats.org/officeDocument/2006/relationships/image" Target="../media/image113.pn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image" Target="../media/image107.sv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4.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png"/><Relationship Id="rId11" Type="http://schemas.openxmlformats.org/officeDocument/2006/relationships/image" Target="../media/image15.png"/><Relationship Id="rId5" Type="http://schemas.openxmlformats.org/officeDocument/2006/relationships/image" Target="../media/image2.png"/><Relationship Id="rId15" Type="http://schemas.openxmlformats.org/officeDocument/2006/relationships/image" Target="../media/image19.png"/><Relationship Id="rId10" Type="http://schemas.openxmlformats.org/officeDocument/2006/relationships/image" Target="../media/image7.svg"/><Relationship Id="rId4" Type="http://schemas.openxmlformats.org/officeDocument/2006/relationships/image" Target="../media/image10.png"/><Relationship Id="rId9" Type="http://schemas.openxmlformats.org/officeDocument/2006/relationships/image" Target="../media/image6.pn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16.png"/></Relationships>
</file>

<file path=ppt/slides/_rels/slide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17.png"/></Relationships>
</file>

<file path=ppt/slides/_rels/slide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19.png"/></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22.png"/><Relationship Id="rId5" Type="http://schemas.openxmlformats.org/officeDocument/2006/relationships/image" Target="../media/image118.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23.png"/></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12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3.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2.png"/><Relationship Id="rId11" Type="http://schemas.openxmlformats.org/officeDocument/2006/relationships/image" Target="../media/image14.svg"/><Relationship Id="rId5" Type="http://schemas.openxmlformats.org/officeDocument/2006/relationships/image" Target="../media/image20.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aka.ms/vscode-dev-days/get-vscode"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hyperlink" Target="https://aka.ms/vscode-dev-days/training" TargetMode="External"/><Relationship Id="rId4" Type="http://schemas.openxmlformats.org/officeDocument/2006/relationships/hyperlink" Target="https://aka.ms/vscode-dev-days/get-copilo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code.visualstudio.com/docs/copilot/copilot-extensibility-overview"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docs/configure/themes" TargetMode="External"/><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code.visualstudio.com/docs/configure/profiles" TargetMode="External"/><Relationship Id="rId4" Type="http://schemas.openxmlformats.org/officeDocument/2006/relationships/hyperlink" Target="https://code.visualstudio.com/docs/configure/settings#_settings-syn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7BF2-DDD1-F375-F707-F3064C1C842F}"/>
            </a:ext>
          </a:extLst>
        </p:cNvPr>
        <p:cNvGrpSpPr/>
        <p:nvPr/>
      </p:nvGrpSpPr>
      <p:grpSpPr>
        <a:xfrm>
          <a:off x="0" y="0"/>
          <a:ext cx="0" cy="0"/>
          <a:chOff x="0" y="0"/>
          <a:chExt cx="0" cy="0"/>
        </a:xfrm>
      </p:grpSpPr>
      <p:pic>
        <p:nvPicPr>
          <p:cNvPr id="2" name="Image 0" descr=" ">
            <a:extLst>
              <a:ext uri="{FF2B5EF4-FFF2-40B4-BE49-F238E27FC236}">
                <a16:creationId xmlns:a16="http://schemas.microsoft.com/office/drawing/2014/main" id="{DD00B420-B48D-A951-3621-9A5228C5DFBE}"/>
              </a:ext>
            </a:extLst>
          </p:cNvPr>
          <p:cNvPicPr>
            <a:picLocks noChangeAspect="1"/>
          </p:cNvPicPr>
          <p:nvPr/>
        </p:nvPicPr>
        <p:blipFill>
          <a:blip r:embed="rId3"/>
          <a:stretch>
            <a:fillRect/>
          </a:stretch>
        </p:blipFill>
        <p:spPr>
          <a:xfrm>
            <a:off x="0" y="447"/>
            <a:ext cx="12191937" cy="6857107"/>
          </a:xfrm>
          <a:prstGeom prst="rect">
            <a:avLst/>
          </a:prstGeom>
        </p:spPr>
      </p:pic>
      <p:pic>
        <p:nvPicPr>
          <p:cNvPr id="3" name="Image 1" descr=" ">
            <a:extLst>
              <a:ext uri="{FF2B5EF4-FFF2-40B4-BE49-F238E27FC236}">
                <a16:creationId xmlns:a16="http://schemas.microsoft.com/office/drawing/2014/main" id="{71CF6CA1-259B-6A0E-6F4E-6284DA4DE1A6}"/>
              </a:ext>
            </a:extLst>
          </p:cNvPr>
          <p:cNvPicPr>
            <a:picLocks noChangeAspect="1"/>
          </p:cNvPicPr>
          <p:nvPr/>
        </p:nvPicPr>
        <p:blipFill>
          <a:blip r:embed="rId4"/>
          <a:stretch>
            <a:fillRect/>
          </a:stretch>
        </p:blipFill>
        <p:spPr>
          <a:xfrm>
            <a:off x="507998" y="540126"/>
            <a:ext cx="774696" cy="298411"/>
          </a:xfrm>
          <a:prstGeom prst="rect">
            <a:avLst/>
          </a:prstGeom>
        </p:spPr>
      </p:pic>
      <p:sp>
        <p:nvSpPr>
          <p:cNvPr id="4" name="Text 0">
            <a:extLst>
              <a:ext uri="{FF2B5EF4-FFF2-40B4-BE49-F238E27FC236}">
                <a16:creationId xmlns:a16="http://schemas.microsoft.com/office/drawing/2014/main" id="{EF73D99D-6029-93AC-ECFA-DD320D844200}"/>
              </a:ext>
            </a:extLst>
          </p:cNvPr>
          <p:cNvSpPr/>
          <p:nvPr/>
        </p:nvSpPr>
        <p:spPr>
          <a:xfrm>
            <a:off x="507998" y="1825589"/>
            <a:ext cx="5707355" cy="366136"/>
          </a:xfrm>
          <a:prstGeom prst="rect">
            <a:avLst/>
          </a:prstGeom>
          <a:noFill/>
          <a:ln/>
        </p:spPr>
        <p:txBody>
          <a:bodyPr wrap="square" lIns="0" tIns="0" rIns="0" bIns="0" rtlCol="0" anchor="t"/>
          <a:lstStyle/>
          <a:p>
            <a:pPr marL="0" marR="0" lvl="0" indent="0" algn="l" defTabSz="457109" rtl="0" eaLnBrk="1" fontAlgn="auto" latinLnBrk="0" hangingPunct="1">
              <a:lnSpc>
                <a:spcPts val="2344"/>
              </a:lnSpc>
              <a:spcBef>
                <a:spcPts val="0"/>
              </a:spcBef>
              <a:spcAft>
                <a:spcPts val="0"/>
              </a:spcAft>
              <a:buClrTx/>
              <a:buSzTx/>
              <a:buFontTx/>
              <a:buNone/>
              <a:tabLst/>
              <a:defRPr/>
            </a:pPr>
            <a:r>
              <a:rPr kumimoji="0" lang="en-US" sz="4799"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4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1">
            <a:extLst>
              <a:ext uri="{FF2B5EF4-FFF2-40B4-BE49-F238E27FC236}">
                <a16:creationId xmlns:a16="http://schemas.microsoft.com/office/drawing/2014/main" id="{F4F59C5E-EB3A-D601-FFF6-5A1617873986}"/>
              </a:ext>
            </a:extLst>
          </p:cNvPr>
          <p:cNvSpPr/>
          <p:nvPr/>
        </p:nvSpPr>
        <p:spPr>
          <a:xfrm>
            <a:off x="507998" y="2303731"/>
            <a:ext cx="6039434" cy="2122089"/>
          </a:xfrm>
          <a:prstGeom prst="rect">
            <a:avLst/>
          </a:prstGeom>
          <a:noFill/>
          <a:ln/>
        </p:spPr>
        <p:txBody>
          <a:bodyPr wrap="square" lIns="0" tIns="0" rIns="0" bIns="0" rtlCol="0" anchor="t"/>
          <a:lstStyle/>
          <a:p>
            <a:pPr marL="0" marR="0" lvl="0" indent="0" algn="l" defTabSz="457109"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City </a:t>
            </a:r>
            <a:endParaRPr kumimoji="0" lang="en-US" sz="47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 2" descr=" ">
            <a:extLst>
              <a:ext uri="{FF2B5EF4-FFF2-40B4-BE49-F238E27FC236}">
                <a16:creationId xmlns:a16="http://schemas.microsoft.com/office/drawing/2014/main" id="{85996F0A-9ACF-A9F6-AE3A-8C1C46029C8E}"/>
              </a:ext>
            </a:extLst>
          </p:cNvPr>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a:extLst>
              <a:ext uri="{FF2B5EF4-FFF2-40B4-BE49-F238E27FC236}">
                <a16:creationId xmlns:a16="http://schemas.microsoft.com/office/drawing/2014/main" id="{93EF65EC-31A5-080C-81DA-6088CCDB97AD}"/>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a:extLst>
              <a:ext uri="{FF2B5EF4-FFF2-40B4-BE49-F238E27FC236}">
                <a16:creationId xmlns:a16="http://schemas.microsoft.com/office/drawing/2014/main" id="{AAA92DAA-6335-3498-99EF-3BC0E7FB3B38}"/>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a:extLst>
              <a:ext uri="{FF2B5EF4-FFF2-40B4-BE49-F238E27FC236}">
                <a16:creationId xmlns:a16="http://schemas.microsoft.com/office/drawing/2014/main" id="{E76C6515-2E6A-44A7-FA3C-0E199185C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0"/>
            <a:ext cx="48152" cy="106614"/>
          </a:xfrm>
          <a:prstGeom prst="rect">
            <a:avLst/>
          </a:prstGeom>
        </p:spPr>
      </p:pic>
      <p:pic>
        <p:nvPicPr>
          <p:cNvPr id="10" name="Image 6" descr=" ">
            <a:extLst>
              <a:ext uri="{FF2B5EF4-FFF2-40B4-BE49-F238E27FC236}">
                <a16:creationId xmlns:a16="http://schemas.microsoft.com/office/drawing/2014/main" id="{C9B7FC92-B2CC-4283-A9A2-4E39AB133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0"/>
            <a:ext cx="48152" cy="106614"/>
          </a:xfrm>
          <a:prstGeom prst="rect">
            <a:avLst/>
          </a:prstGeom>
        </p:spPr>
      </p:pic>
      <p:sp>
        <p:nvSpPr>
          <p:cNvPr id="11" name="Text 2">
            <a:extLst>
              <a:ext uri="{FF2B5EF4-FFF2-40B4-BE49-F238E27FC236}">
                <a16:creationId xmlns:a16="http://schemas.microsoft.com/office/drawing/2014/main" id="{52C7EC81-B597-1420-B655-D063BCDDD4C1}"/>
              </a:ext>
            </a:extLst>
          </p:cNvPr>
          <p:cNvSpPr/>
          <p:nvPr/>
        </p:nvSpPr>
        <p:spPr>
          <a:xfrm>
            <a:off x="507998" y="3364775"/>
            <a:ext cx="4430160" cy="829057"/>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Date,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none" strike="noStrike" kern="1200" cap="none" spc="0" normalizeH="0" baseline="0" noProof="0">
                <a:ln>
                  <a:noFill/>
                </a:ln>
                <a:solidFill>
                  <a:srgbClr val="FFFFFF">
                    <a:alpha val="100000"/>
                  </a:srgbClr>
                </a:solidFill>
                <a:effectLst/>
                <a:uLnTx/>
                <a:uFillTx/>
                <a:latin typeface="Segoe UI Semibold" pitchFamily="34" charset="0"/>
                <a:ea typeface="+mn-ea"/>
                <a:cs typeface="Segoe UI Semibold" pitchFamily="34" charset="-120"/>
              </a:rPr>
              <a:t>Location</a:t>
            </a:r>
            <a:endParaRPr kumimoji="0" lang="en-US" sz="2699"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449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1121-A878-B4E4-2E46-D4BFDF3983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2E36900-980A-8A4C-EA3B-964C51337376}"/>
              </a:ext>
            </a:extLst>
          </p:cNvPr>
          <p:cNvSpPr>
            <a:spLocks noGrp="1"/>
          </p:cNvSpPr>
          <p:nvPr>
            <p:ph type="body" sz="quarter" idx="26"/>
          </p:nvPr>
        </p:nvSpPr>
        <p:spPr>
          <a:xfrm>
            <a:off x="738765" y="3963440"/>
            <a:ext cx="4435909" cy="1564127"/>
          </a:xfrm>
        </p:spPr>
        <p:txBody>
          <a:bodyPr/>
          <a:lstStyle/>
          <a:p>
            <a:r>
              <a:rPr lang="en-US" dirty="0">
                <a:latin typeface="Segoe UI" panose="020B0502040204020203" pitchFamily="34" charset="0"/>
                <a:cs typeface="Segoe UI" panose="020B0502040204020203" pitchFamily="34" charset="0"/>
              </a:rPr>
              <a:t>Code wherever you're most productive, whether you're connected to the cloud, a remote repository, or in the browser with VS Code for the Web (</a:t>
            </a:r>
            <a:r>
              <a:rPr lang="en-US" dirty="0" err="1">
                <a:latin typeface="Segoe UI" panose="020B0502040204020203" pitchFamily="34" charset="0"/>
                <a:cs typeface="Segoe UI" panose="020B0502040204020203" pitchFamily="34" charset="0"/>
              </a:rPr>
              <a:t>vscode.dev</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3"/>
              </a:rPr>
              <a:t>Built-in Source Control</a:t>
            </a:r>
            <a:r>
              <a:rPr lang="en-US" dirty="0">
                <a:latin typeface="Segoe UI" panose="020B0502040204020203" pitchFamily="34" charset="0"/>
                <a:cs typeface="Segoe UI" panose="020B0502040204020203" pitchFamily="34" charset="0"/>
              </a:rPr>
              <a:t> empowers you with Git support out-of-the-box. Many other source control providers are available through extensions.</a:t>
            </a:r>
          </a:p>
          <a:p>
            <a:r>
              <a:rPr lang="en-US" dirty="0">
                <a:latin typeface="Segoe UI" panose="020B0502040204020203" pitchFamily="34" charset="0"/>
                <a:cs typeface="Segoe UI" panose="020B0502040204020203" pitchFamily="34" charset="0"/>
                <a:hlinkClick r:id="rId4"/>
              </a:rPr>
              <a:t>GitHub Codespaces</a:t>
            </a:r>
            <a:r>
              <a:rPr lang="en-US" dirty="0">
                <a:latin typeface="Segoe UI" panose="020B0502040204020203" pitchFamily="34" charset="0"/>
                <a:cs typeface="Segoe UI" panose="020B0502040204020203" pitchFamily="34" charset="0"/>
              </a:rPr>
              <a:t> provides cloud-powered development environments for any activity - whether it's a long-term project, or a short-term task like reviewing a pull request.</a:t>
            </a:r>
          </a:p>
        </p:txBody>
      </p:sp>
      <p:sp>
        <p:nvSpPr>
          <p:cNvPr id="5" name="Text Placeholder 4">
            <a:extLst>
              <a:ext uri="{FF2B5EF4-FFF2-40B4-BE49-F238E27FC236}">
                <a16:creationId xmlns:a16="http://schemas.microsoft.com/office/drawing/2014/main" id="{648E93E6-E638-C75C-A354-8EC7F120C397}"/>
              </a:ext>
            </a:extLst>
          </p:cNvPr>
          <p:cNvSpPr>
            <a:spLocks noGrp="1"/>
          </p:cNvSpPr>
          <p:nvPr>
            <p:ph type="body" sz="quarter" idx="30"/>
          </p:nvPr>
        </p:nvSpPr>
        <p:spPr>
          <a:xfrm>
            <a:off x="738768" y="1330433"/>
            <a:ext cx="4435906" cy="538736"/>
          </a:xfrm>
        </p:spPr>
        <p:txBody>
          <a:bodyPr/>
          <a:lstStyle/>
          <a:p>
            <a:r>
              <a:rPr lang="en-US" dirty="0">
                <a:latin typeface="Segoe UI" panose="020B0502040204020203" pitchFamily="34" charset="0"/>
                <a:cs typeface="Segoe UI" panose="020B0502040204020203" pitchFamily="34" charset="0"/>
              </a:rPr>
              <a:t>Code anywhere</a:t>
            </a:r>
          </a:p>
        </p:txBody>
      </p:sp>
      <p:sp>
        <p:nvSpPr>
          <p:cNvPr id="6" name="Text Placeholder 5">
            <a:extLst>
              <a:ext uri="{FF2B5EF4-FFF2-40B4-BE49-F238E27FC236}">
                <a16:creationId xmlns:a16="http://schemas.microsoft.com/office/drawing/2014/main" id="{B0B93FC6-6729-BBBF-07CA-78F8C5F7779B}"/>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90FCF27-2936-679F-002A-7C75EC9F20C0}"/>
              </a:ext>
            </a:extLst>
          </p:cNvPr>
          <p:cNvPicPr>
            <a:picLocks noGrp="1" noChangeAspect="1"/>
          </p:cNvPicPr>
          <p:nvPr>
            <p:ph type="pic" sz="quarter" idx="39"/>
          </p:nvPr>
        </p:nvPicPr>
        <p:blipFill>
          <a:blip r:embed="rId5"/>
          <a:srcRect t="1975" b="1018"/>
          <a:stretch>
            <a:fillRect/>
          </a:stretch>
        </p:blipFill>
        <p:spPr>
          <a:xfrm>
            <a:off x="5408032" y="1425893"/>
            <a:ext cx="6470457" cy="3717607"/>
          </a:xfrm>
        </p:spPr>
      </p:pic>
    </p:spTree>
    <p:extLst>
      <p:ext uri="{BB962C8B-B14F-4D97-AF65-F5344CB8AC3E}">
        <p14:creationId xmlns:p14="http://schemas.microsoft.com/office/powerpoint/2010/main" val="2292291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B1510-3D05-51B7-7AD9-8FFA12098DB8}"/>
              </a:ext>
            </a:extLst>
          </p:cNvPr>
          <p:cNvSpPr>
            <a:spLocks noGrp="1"/>
          </p:cNvSpPr>
          <p:nvPr>
            <p:ph type="body" sz="quarter" idx="26"/>
          </p:nvPr>
        </p:nvSpPr>
        <p:spPr>
          <a:xfrm>
            <a:off x="2072790" y="1331758"/>
            <a:ext cx="8046420" cy="867321"/>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There's a lot more to an editor. Whether it's using built-in features or rich extensions, there's something for everyone.</a:t>
            </a:r>
          </a:p>
        </p:txBody>
      </p:sp>
      <p:sp>
        <p:nvSpPr>
          <p:cNvPr id="3" name="Text Placeholder 2">
            <a:extLst>
              <a:ext uri="{FF2B5EF4-FFF2-40B4-BE49-F238E27FC236}">
                <a16:creationId xmlns:a16="http://schemas.microsoft.com/office/drawing/2014/main" id="{C4768DE0-FF26-E882-5D1C-4A6480773A38}"/>
              </a:ext>
            </a:extLst>
          </p:cNvPr>
          <p:cNvSpPr>
            <a:spLocks noGrp="1"/>
          </p:cNvSpPr>
          <p:nvPr>
            <p:ph type="body" sz="quarter" idx="30"/>
          </p:nvPr>
        </p:nvSpPr>
        <p:spPr>
          <a:xfrm>
            <a:off x="2998767" y="821407"/>
            <a:ext cx="6194467" cy="764994"/>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Code with rich features</a:t>
            </a:r>
          </a:p>
        </p:txBody>
      </p:sp>
      <p:pic>
        <p:nvPicPr>
          <p:cNvPr id="7" name="Picture Placeholder 6">
            <a:extLst>
              <a:ext uri="{FF2B5EF4-FFF2-40B4-BE49-F238E27FC236}">
                <a16:creationId xmlns:a16="http://schemas.microsoft.com/office/drawing/2014/main" id="{B40C4D37-22F6-FA3E-1DAD-462D806A2192}"/>
              </a:ext>
            </a:extLst>
          </p:cNvPr>
          <p:cNvPicPr>
            <a:picLocks noGrp="1" noChangeAspect="1"/>
          </p:cNvPicPr>
          <p:nvPr>
            <p:ph type="pic" sz="quarter" idx="39"/>
          </p:nvPr>
        </p:nvPicPr>
        <p:blipFill rotWithShape="1">
          <a:blip r:embed="rId3"/>
          <a:srcRect l="1240" r="537"/>
          <a:stretch>
            <a:fillRect/>
          </a:stretch>
        </p:blipFill>
        <p:spPr>
          <a:xfrm>
            <a:off x="1438449" y="2199079"/>
            <a:ext cx="9315102" cy="4380759"/>
          </a:xfrm>
        </p:spPr>
      </p:pic>
    </p:spTree>
    <p:extLst>
      <p:ext uri="{BB962C8B-B14F-4D97-AF65-F5344CB8AC3E}">
        <p14:creationId xmlns:p14="http://schemas.microsoft.com/office/powerpoint/2010/main" val="176458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C2C55F87-EEE4-178C-77C9-0A4E1C6EC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2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9C9A-EEB2-0AEC-BAE0-AC44C6EE23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B8AF-2FAB-87E0-0FBC-111F5411EAC7}"/>
              </a:ext>
            </a:extLst>
          </p:cNvPr>
          <p:cNvSpPr>
            <a:spLocks noGrp="1"/>
          </p:cNvSpPr>
          <p:nvPr>
            <p:ph type="body" sz="quarter" idx="26"/>
          </p:nvPr>
        </p:nvSpPr>
        <p:spPr>
          <a:xfrm>
            <a:off x="738764" y="2365130"/>
            <a:ext cx="4435909" cy="2154116"/>
          </a:xfrm>
        </p:spPr>
        <p:txBody>
          <a:bodyPr/>
          <a:lstStyle/>
          <a:p>
            <a:r>
              <a:rPr lang="en-US" dirty="0">
                <a:latin typeface="Segoe UI" panose="020B0502040204020203" pitchFamily="34" charset="0"/>
                <a:cs typeface="Segoe UI" panose="020B0502040204020203" pitchFamily="34" charset="0"/>
              </a:rPr>
              <a:t>Tackle complex, multi-step tasks. Agent mode reads your codebase, suggests edits across files, runs terminal commands, and responds to compile or test failures — all in a loop until the job is done. Further refine agent mode to fit your team's workflows with VS Code extensions and Model Context Protocol (MCP) servers.</a:t>
            </a:r>
          </a:p>
        </p:txBody>
      </p:sp>
      <p:sp>
        <p:nvSpPr>
          <p:cNvPr id="3" name="Text Placeholder 2">
            <a:extLst>
              <a:ext uri="{FF2B5EF4-FFF2-40B4-BE49-F238E27FC236}">
                <a16:creationId xmlns:a16="http://schemas.microsoft.com/office/drawing/2014/main" id="{FD823DCB-5D1D-0788-7BE7-1263BF416DF0}"/>
              </a:ext>
            </a:extLst>
          </p:cNvPr>
          <p:cNvSpPr>
            <a:spLocks noGrp="1"/>
          </p:cNvSpPr>
          <p:nvPr>
            <p:ph type="body" sz="quarter" idx="30"/>
          </p:nvPr>
        </p:nvSpPr>
        <p:spPr>
          <a:xfrm>
            <a:off x="738767" y="1573761"/>
            <a:ext cx="4435906" cy="764994"/>
          </a:xfrm>
        </p:spPr>
        <p:txBody>
          <a:bodyPr/>
          <a:lstStyle/>
          <a:p>
            <a:r>
              <a:rPr lang="en-US" dirty="0">
                <a:latin typeface="Segoe UI" panose="020B0502040204020203" pitchFamily="34" charset="0"/>
                <a:cs typeface="Segoe UI" panose="020B0502040204020203" pitchFamily="34" charset="0"/>
              </a:rPr>
              <a:t>Agent Mode</a:t>
            </a:r>
          </a:p>
        </p:txBody>
      </p:sp>
      <p:sp>
        <p:nvSpPr>
          <p:cNvPr id="4" name="Text Placeholder 3">
            <a:extLst>
              <a:ext uri="{FF2B5EF4-FFF2-40B4-BE49-F238E27FC236}">
                <a16:creationId xmlns:a16="http://schemas.microsoft.com/office/drawing/2014/main" id="{E31C8599-007F-66A3-D3CC-E254BE09C33D}"/>
              </a:ext>
            </a:extLst>
          </p:cNvPr>
          <p:cNvSpPr>
            <a:spLocks noGrp="1"/>
          </p:cNvSpPr>
          <p:nvPr>
            <p:ph type="body" sz="quarter" idx="31"/>
          </p:nvPr>
        </p:nvSpPr>
        <p:spPr/>
        <p:txBody>
          <a:bodyPr/>
          <a:lstStyle/>
          <a:p>
            <a:endParaRPr lang="en-US"/>
          </a:p>
        </p:txBody>
      </p:sp>
      <p:pic>
        <p:nvPicPr>
          <p:cNvPr id="7" name="Picture Placeholder 6" descr="Screens screenshot of a computer screen&#10;&#10;AI-generated content may be incorrect.">
            <a:extLst>
              <a:ext uri="{FF2B5EF4-FFF2-40B4-BE49-F238E27FC236}">
                <a16:creationId xmlns:a16="http://schemas.microsoft.com/office/drawing/2014/main" id="{2CE116B6-15F0-A70C-E785-7C84018175B7}"/>
              </a:ext>
            </a:extLst>
          </p:cNvPr>
          <p:cNvPicPr>
            <a:picLocks noGrp="1" noChangeAspect="1"/>
          </p:cNvPicPr>
          <p:nvPr>
            <p:ph type="pic" sz="quarter" idx="39"/>
          </p:nvPr>
        </p:nvPicPr>
        <p:blipFill rotWithShape="1">
          <a:blip r:embed="rId3"/>
          <a:srcRect t="-16670" b="-16670"/>
          <a:stretch>
            <a:fillRect/>
          </a:stretch>
        </p:blipFill>
        <p:spPr>
          <a:xfrm>
            <a:off x="5567424" y="262740"/>
            <a:ext cx="6996644" cy="6757307"/>
          </a:xfrm>
        </p:spPr>
      </p:pic>
    </p:spTree>
    <p:extLst>
      <p:ext uri="{BB962C8B-B14F-4D97-AF65-F5344CB8AC3E}">
        <p14:creationId xmlns:p14="http://schemas.microsoft.com/office/powerpoint/2010/main" val="251007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AD9C92-439B-244B-6B48-1696D82E7AC3}"/>
              </a:ext>
            </a:extLst>
          </p:cNvPr>
          <p:cNvSpPr>
            <a:spLocks noGrp="1"/>
          </p:cNvSpPr>
          <p:nvPr>
            <p:ph type="body" sz="quarter" idx="26"/>
          </p:nvPr>
        </p:nvSpPr>
        <p:spPr>
          <a:xfrm>
            <a:off x="1006341" y="3814357"/>
            <a:ext cx="3239551" cy="457200"/>
          </a:xfrm>
        </p:spPr>
        <p:txBody>
          <a:bodyPr/>
          <a:lstStyle/>
          <a:p>
            <a:r>
              <a:rPr lang="en-US" dirty="0">
                <a:latin typeface="Segoe UI Semibold" panose="020B0702040204020203" pitchFamily="34" charset="0"/>
                <a:cs typeface="Segoe UI Semibold" panose="020B0702040204020203" pitchFamily="34" charset="0"/>
              </a:rPr>
              <a:t>Any model for any team</a:t>
            </a:r>
          </a:p>
        </p:txBody>
      </p:sp>
      <p:sp>
        <p:nvSpPr>
          <p:cNvPr id="10" name="Text Placeholder 9">
            <a:extLst>
              <a:ext uri="{FF2B5EF4-FFF2-40B4-BE49-F238E27FC236}">
                <a16:creationId xmlns:a16="http://schemas.microsoft.com/office/drawing/2014/main" id="{03F4316B-128F-BAC5-FA59-570C1EBB268A}"/>
              </a:ext>
            </a:extLst>
          </p:cNvPr>
          <p:cNvSpPr>
            <a:spLocks noGrp="1"/>
          </p:cNvSpPr>
          <p:nvPr>
            <p:ph type="body" sz="quarter" idx="27"/>
          </p:nvPr>
        </p:nvSpPr>
        <p:spPr>
          <a:xfrm>
            <a:off x="1006342" y="4289306"/>
            <a:ext cx="3239550" cy="1598980"/>
          </a:xfrm>
          <a:prstGeom prst="rect">
            <a:avLst/>
          </a:prstGeom>
        </p:spPr>
        <p:txBody>
          <a:bodyPr/>
          <a:lstStyle/>
          <a:p>
            <a:r>
              <a:rPr lang="en-US" dirty="0">
                <a:latin typeface="Segoe UI" panose="020B0502040204020203" pitchFamily="34" charset="0"/>
                <a:cs typeface="Segoe UI" panose="020B0502040204020203" pitchFamily="34" charset="0"/>
              </a:rPr>
              <a:t>Use AI models like Claude Sonnet out of the box, or bring your own key to access models from Azure, Anthropic, Google, </a:t>
            </a:r>
            <a:r>
              <a:rPr lang="en-US" dirty="0" err="1">
                <a:latin typeface="Segoe UI" panose="020B0502040204020203" pitchFamily="34" charset="0"/>
                <a:cs typeface="Segoe UI" panose="020B0502040204020203" pitchFamily="34" charset="0"/>
              </a:rPr>
              <a:t>Ollama</a:t>
            </a:r>
            <a:r>
              <a:rPr lang="en-US" dirty="0">
                <a:latin typeface="Segoe UI" panose="020B0502040204020203" pitchFamily="34" charset="0"/>
                <a:cs typeface="Segoe UI" panose="020B0502040204020203" pitchFamily="34" charset="0"/>
              </a:rPr>
              <a:t>, OpenAI, and </a:t>
            </a:r>
            <a:r>
              <a:rPr lang="en-US" dirty="0" err="1">
                <a:latin typeface="Segoe UI" panose="020B0502040204020203" pitchFamily="34" charset="0"/>
                <a:cs typeface="Segoe UI" panose="020B0502040204020203" pitchFamily="34" charset="0"/>
              </a:rPr>
              <a:t>OpenRouter</a:t>
            </a:r>
            <a:r>
              <a:rPr lang="en-US" dirty="0">
                <a:latin typeface="Segoe UI" panose="020B0502040204020203" pitchFamily="34" charset="0"/>
                <a:cs typeface="Segoe UI" panose="020B0502040204020203" pitchFamily="34" charset="0"/>
              </a:rPr>
              <a:t>.</a:t>
            </a:r>
          </a:p>
        </p:txBody>
      </p:sp>
      <p:sp>
        <p:nvSpPr>
          <p:cNvPr id="20" name="Text Placeholder 19">
            <a:extLst>
              <a:ext uri="{FF2B5EF4-FFF2-40B4-BE49-F238E27FC236}">
                <a16:creationId xmlns:a16="http://schemas.microsoft.com/office/drawing/2014/main" id="{B8CC94F9-98AE-D6CB-1456-1843503F3273}"/>
              </a:ext>
            </a:extLst>
          </p:cNvPr>
          <p:cNvSpPr>
            <a:spLocks noGrp="1"/>
          </p:cNvSpPr>
          <p:nvPr>
            <p:ph type="body" sz="quarter" idx="32"/>
          </p:nvPr>
        </p:nvSpPr>
        <p:spPr>
          <a:xfrm>
            <a:off x="4460943" y="3814357"/>
            <a:ext cx="3239551" cy="457200"/>
          </a:xfrm>
        </p:spPr>
        <p:txBody>
          <a:bodyPr/>
          <a:lstStyle/>
          <a:p>
            <a:r>
              <a:rPr lang="en-US" dirty="0">
                <a:latin typeface="Segoe UI Semibold" panose="020B0702040204020203" pitchFamily="34" charset="0"/>
                <a:cs typeface="Segoe UI Semibold" panose="020B0702040204020203" pitchFamily="34" charset="0"/>
              </a:rPr>
              <a:t>An expert on your codebase</a:t>
            </a:r>
          </a:p>
        </p:txBody>
      </p:sp>
      <p:sp>
        <p:nvSpPr>
          <p:cNvPr id="21" name="Text Placeholder 20">
            <a:extLst>
              <a:ext uri="{FF2B5EF4-FFF2-40B4-BE49-F238E27FC236}">
                <a16:creationId xmlns:a16="http://schemas.microsoft.com/office/drawing/2014/main" id="{44D4FDB4-16A0-A154-B6C1-47964011B682}"/>
              </a:ext>
            </a:extLst>
          </p:cNvPr>
          <p:cNvSpPr>
            <a:spLocks noGrp="1"/>
          </p:cNvSpPr>
          <p:nvPr>
            <p:ph type="body" sz="quarter" idx="33"/>
          </p:nvPr>
        </p:nvSpPr>
        <p:spPr>
          <a:xfrm>
            <a:off x="4460943" y="4289306"/>
            <a:ext cx="3239550" cy="1598980"/>
          </a:xfrm>
        </p:spPr>
        <p:txBody>
          <a:bodyPr/>
          <a:lstStyle/>
          <a:p>
            <a:r>
              <a:rPr lang="en-US">
                <a:latin typeface="Segoe UI" panose="020B0502040204020203" pitchFamily="34" charset="0"/>
                <a:cs typeface="Segoe UI" panose="020B0502040204020203" pitchFamily="34" charset="0"/>
              </a:rPr>
              <a:t>Your codebase is indexed locally and remotely (on GitHub) to understand what's relevant, enabling fast, context-aware interactions.</a:t>
            </a:r>
          </a:p>
        </p:txBody>
      </p:sp>
      <p:sp>
        <p:nvSpPr>
          <p:cNvPr id="8" name="Text Placeholder 7">
            <a:extLst>
              <a:ext uri="{FF2B5EF4-FFF2-40B4-BE49-F238E27FC236}">
                <a16:creationId xmlns:a16="http://schemas.microsoft.com/office/drawing/2014/main" id="{092262DE-287D-C8DE-CD51-3C34FD20AED9}"/>
              </a:ext>
            </a:extLst>
          </p:cNvPr>
          <p:cNvSpPr>
            <a:spLocks noGrp="1"/>
          </p:cNvSpPr>
          <p:nvPr>
            <p:ph type="body" sz="quarter" idx="35"/>
          </p:nvPr>
        </p:nvSpPr>
        <p:spPr>
          <a:xfrm>
            <a:off x="7933089" y="3814357"/>
            <a:ext cx="3239551" cy="457200"/>
          </a:xfrm>
        </p:spPr>
        <p:txBody>
          <a:bodyPr/>
          <a:lstStyle/>
          <a:p>
            <a:r>
              <a:rPr lang="en-US" dirty="0">
                <a:latin typeface="Segoe UI Semibold" panose="020B0702040204020203" pitchFamily="34" charset="0"/>
                <a:cs typeface="Segoe UI Semibold" panose="020B0702040204020203" pitchFamily="34" charset="0"/>
              </a:rPr>
              <a:t>AI that works the way you do</a:t>
            </a:r>
          </a:p>
        </p:txBody>
      </p:sp>
      <p:sp>
        <p:nvSpPr>
          <p:cNvPr id="22" name="Text Placeholder 21">
            <a:extLst>
              <a:ext uri="{FF2B5EF4-FFF2-40B4-BE49-F238E27FC236}">
                <a16:creationId xmlns:a16="http://schemas.microsoft.com/office/drawing/2014/main" id="{29D2E97A-C2E7-3B73-2874-3159036E07BF}"/>
              </a:ext>
            </a:extLst>
          </p:cNvPr>
          <p:cNvSpPr>
            <a:spLocks noGrp="1"/>
          </p:cNvSpPr>
          <p:nvPr>
            <p:ph type="body" sz="quarter" idx="36"/>
          </p:nvPr>
        </p:nvSpPr>
        <p:spPr>
          <a:xfrm>
            <a:off x="7933090" y="4289306"/>
            <a:ext cx="3239550" cy="1598980"/>
          </a:xfrm>
        </p:spPr>
        <p:txBody>
          <a:bodyPr/>
          <a:lstStyle/>
          <a:p>
            <a:r>
              <a:rPr lang="en-US">
                <a:latin typeface="Segoe UI" panose="020B0502040204020203" pitchFamily="34" charset="0"/>
                <a:cs typeface="Segoe UI" panose="020B0502040204020203" pitchFamily="34" charset="0"/>
              </a:rPr>
              <a:t>Personalize interactions using custom instructions and reusable prompt files tailored to your workflows, tools, and projects.</a:t>
            </a:r>
          </a:p>
        </p:txBody>
      </p:sp>
      <p:pic>
        <p:nvPicPr>
          <p:cNvPr id="27" name="Picture Placeholder 26" descr="A screenshot of a phone&#10;&#10;AI-generated content may be incorrect.">
            <a:extLst>
              <a:ext uri="{FF2B5EF4-FFF2-40B4-BE49-F238E27FC236}">
                <a16:creationId xmlns:a16="http://schemas.microsoft.com/office/drawing/2014/main" id="{6F8473B8-B2E8-2059-3162-60917E9071FC}"/>
              </a:ext>
            </a:extLst>
          </p:cNvPr>
          <p:cNvPicPr>
            <a:picLocks noGrp="1" noChangeAspect="1"/>
          </p:cNvPicPr>
          <p:nvPr>
            <p:ph type="pic" sz="quarter" idx="4294967295"/>
          </p:nvPr>
        </p:nvPicPr>
        <p:blipFill rotWithShape="1">
          <a:blip r:embed="rId3"/>
          <a:srcRect t="-30834" b="-30834"/>
          <a:stretch>
            <a:fillRect/>
          </a:stretch>
        </p:blipFill>
        <p:spPr>
          <a:xfrm>
            <a:off x="420061" y="658537"/>
            <a:ext cx="3739441" cy="3386820"/>
          </a:xfrm>
          <a:prstGeom prst="roundRect">
            <a:avLst>
              <a:gd name="adj" fmla="val 2850"/>
            </a:avLst>
          </a:prstGeom>
        </p:spPr>
      </p:pic>
      <p:pic>
        <p:nvPicPr>
          <p:cNvPr id="29" name="Picture Placeholder 28" descr="A screenshot of a computer&#10;&#10;AI-generated content may be incorrect.">
            <a:extLst>
              <a:ext uri="{FF2B5EF4-FFF2-40B4-BE49-F238E27FC236}">
                <a16:creationId xmlns:a16="http://schemas.microsoft.com/office/drawing/2014/main" id="{A3057AE4-AB14-104D-955D-352468922217}"/>
              </a:ext>
            </a:extLst>
          </p:cNvPr>
          <p:cNvPicPr>
            <a:picLocks noGrp="1" noChangeAspect="1"/>
          </p:cNvPicPr>
          <p:nvPr>
            <p:ph type="pic" sz="quarter" idx="41"/>
          </p:nvPr>
        </p:nvPicPr>
        <p:blipFill rotWithShape="1">
          <a:blip r:embed="rId4"/>
          <a:srcRect t="-31272" b="-31272"/>
          <a:stretch>
            <a:fillRect/>
          </a:stretch>
        </p:blipFill>
        <p:spPr>
          <a:xfrm>
            <a:off x="4227796" y="898411"/>
            <a:ext cx="3739440" cy="3390895"/>
          </a:xfrm>
        </p:spPr>
      </p:pic>
      <p:pic>
        <p:nvPicPr>
          <p:cNvPr id="31" name="Picture Placeholder 30" descr="A screen shot of a computer program&#10;&#10;AI-generated content may be incorrect.">
            <a:extLst>
              <a:ext uri="{FF2B5EF4-FFF2-40B4-BE49-F238E27FC236}">
                <a16:creationId xmlns:a16="http://schemas.microsoft.com/office/drawing/2014/main" id="{213D86EB-41EB-DEA9-A431-44FBF30B3510}"/>
              </a:ext>
            </a:extLst>
          </p:cNvPr>
          <p:cNvPicPr>
            <a:picLocks noGrp="1" noChangeAspect="1"/>
          </p:cNvPicPr>
          <p:nvPr>
            <p:ph type="pic" sz="quarter" idx="4294967295"/>
          </p:nvPr>
        </p:nvPicPr>
        <p:blipFill rotWithShape="1">
          <a:blip r:embed="rId5"/>
          <a:srcRect t="-36225" b="-36225"/>
          <a:stretch>
            <a:fillRect/>
          </a:stretch>
        </p:blipFill>
        <p:spPr>
          <a:xfrm>
            <a:off x="7864795" y="1187780"/>
            <a:ext cx="3255602" cy="3002308"/>
          </a:xfrm>
          <a:prstGeom prst="roundRect">
            <a:avLst>
              <a:gd name="adj" fmla="val 2850"/>
            </a:avLst>
          </a:prstGeom>
        </p:spPr>
      </p:pic>
    </p:spTree>
    <p:extLst>
      <p:ext uri="{BB962C8B-B14F-4D97-AF65-F5344CB8AC3E}">
        <p14:creationId xmlns:p14="http://schemas.microsoft.com/office/powerpoint/2010/main" val="1408054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7F308-67F5-004C-4349-A3661FB5AC82}"/>
              </a:ext>
            </a:extLst>
          </p:cNvPr>
          <p:cNvSpPr>
            <a:spLocks noGrp="1"/>
          </p:cNvSpPr>
          <p:nvPr>
            <p:ph type="body" sz="quarter" idx="26"/>
          </p:nvPr>
        </p:nvSpPr>
        <p:spPr>
          <a:xfrm>
            <a:off x="738767" y="2953609"/>
            <a:ext cx="4435909" cy="1564127"/>
          </a:xfrm>
        </p:spPr>
        <p:txBody>
          <a:bodyPr/>
          <a:lstStyle/>
          <a:p>
            <a:r>
              <a:rPr lang="en-US" dirty="0">
                <a:latin typeface="Segoe UI" panose="020B0502040204020203" pitchFamily="34" charset="0"/>
                <a:cs typeface="Segoe UI" panose="020B0502040204020203" pitchFamily="34" charset="0"/>
              </a:rPr>
              <a:t>VS Code predicts your next move as you code. Use the Tab key to accept AI-powered suggestions right in your editor. It intelligently recommends what to change — and where — based on the edits you're already making.</a:t>
            </a:r>
          </a:p>
        </p:txBody>
      </p:sp>
      <p:sp>
        <p:nvSpPr>
          <p:cNvPr id="3" name="Text Placeholder 2">
            <a:extLst>
              <a:ext uri="{FF2B5EF4-FFF2-40B4-BE49-F238E27FC236}">
                <a16:creationId xmlns:a16="http://schemas.microsoft.com/office/drawing/2014/main" id="{0CF55731-9F86-6152-D2AA-CF510E927C22}"/>
              </a:ext>
            </a:extLst>
          </p:cNvPr>
          <p:cNvSpPr>
            <a:spLocks noGrp="1"/>
          </p:cNvSpPr>
          <p:nvPr>
            <p:ph type="body" sz="quarter" idx="30"/>
          </p:nvPr>
        </p:nvSpPr>
        <p:spPr>
          <a:xfrm>
            <a:off x="738767" y="1573760"/>
            <a:ext cx="4435906" cy="538737"/>
          </a:xfrm>
        </p:spPr>
        <p:txBody>
          <a:bodyPr/>
          <a:lstStyle/>
          <a:p>
            <a:r>
              <a:rPr lang="en-US" dirty="0">
                <a:latin typeface="Segoe UI" panose="020B0502040204020203" pitchFamily="34" charset="0"/>
                <a:cs typeface="Segoe UI" panose="020B0502040204020203" pitchFamily="34" charset="0"/>
              </a:rPr>
              <a:t>Next edit suggestions</a:t>
            </a:r>
          </a:p>
        </p:txBody>
      </p:sp>
      <p:sp>
        <p:nvSpPr>
          <p:cNvPr id="4" name="Text Placeholder 3">
            <a:extLst>
              <a:ext uri="{FF2B5EF4-FFF2-40B4-BE49-F238E27FC236}">
                <a16:creationId xmlns:a16="http://schemas.microsoft.com/office/drawing/2014/main" id="{C334AFAB-942B-65BD-55E8-33515DEAE803}"/>
              </a:ext>
            </a:extLst>
          </p:cNvPr>
          <p:cNvSpPr>
            <a:spLocks noGrp="1"/>
          </p:cNvSpPr>
          <p:nvPr>
            <p:ph type="body" sz="quarter" idx="31"/>
          </p:nvPr>
        </p:nvSpPr>
        <p:spPr/>
        <p:txBody>
          <a:bodyPr/>
          <a:lstStyle/>
          <a:p>
            <a:endParaRPr lang="en-US"/>
          </a:p>
        </p:txBody>
      </p:sp>
      <p:pic>
        <p:nvPicPr>
          <p:cNvPr id="7" name="Picture Placeholder 6" descr="A screenshot of a computer program&#10;&#10;AI-generated content may be incorrect.">
            <a:extLst>
              <a:ext uri="{FF2B5EF4-FFF2-40B4-BE49-F238E27FC236}">
                <a16:creationId xmlns:a16="http://schemas.microsoft.com/office/drawing/2014/main" id="{7E94FD8B-402B-EDC6-E014-6F5A002BA3C1}"/>
              </a:ext>
            </a:extLst>
          </p:cNvPr>
          <p:cNvPicPr>
            <a:picLocks noGrp="1" noChangeAspect="1"/>
          </p:cNvPicPr>
          <p:nvPr>
            <p:ph type="pic" sz="quarter" idx="39"/>
          </p:nvPr>
        </p:nvPicPr>
        <p:blipFill rotWithShape="1">
          <a:blip r:embed="rId3"/>
          <a:srcRect t="1785" b="416"/>
          <a:stretch>
            <a:fillRect/>
          </a:stretch>
        </p:blipFill>
        <p:spPr>
          <a:xfrm>
            <a:off x="5517265" y="1156525"/>
            <a:ext cx="7284334" cy="5158297"/>
          </a:xfrm>
        </p:spPr>
      </p:pic>
    </p:spTree>
    <p:extLst>
      <p:ext uri="{BB962C8B-B14F-4D97-AF65-F5344CB8AC3E}">
        <p14:creationId xmlns:p14="http://schemas.microsoft.com/office/powerpoint/2010/main" val="417546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3904-2218-0A74-03DC-194662C4FB7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E94695E-BE3E-957C-446D-CD8D4BA13F68}"/>
              </a:ext>
            </a:extLst>
          </p:cNvPr>
          <p:cNvPicPr>
            <a:picLocks noChangeAspect="1"/>
          </p:cNvPicPr>
          <p:nvPr/>
        </p:nvPicPr>
        <p:blipFill>
          <a:blip r:embed="rId5"/>
          <a:srcRect l="20879" t="20003" r="14190" b="-1"/>
          <a:stretch/>
        </p:blipFill>
        <p:spPr>
          <a:xfrm>
            <a:off x="943633" y="1184270"/>
            <a:ext cx="5867583" cy="4066246"/>
          </a:xfrm>
          <a:prstGeom prst="roundRect">
            <a:avLst>
              <a:gd name="adj" fmla="val 2500"/>
            </a:avLst>
          </a:prstGeom>
          <a:solidFill>
            <a:schemeClr val="bg1"/>
          </a:solidFill>
          <a:ln>
            <a:solidFill>
              <a:schemeClr val="tx2"/>
            </a:solidFill>
          </a:ln>
        </p:spPr>
      </p:pic>
      <p:pic>
        <p:nvPicPr>
          <p:cNvPr id="4" name="features-river-1">
            <a:hlinkClick r:id="" action="ppaction://media"/>
            <a:extLst>
              <a:ext uri="{FF2B5EF4-FFF2-40B4-BE49-F238E27FC236}">
                <a16:creationId xmlns:a16="http://schemas.microsoft.com/office/drawing/2014/main" id="{A3513441-74D0-2D9F-7D48-3DCB6C79BCE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8786" t="12278" r="9633" b="-8356"/>
          <a:stretch/>
        </p:blipFill>
        <p:spPr>
          <a:xfrm>
            <a:off x="1204905" y="1424105"/>
            <a:ext cx="5327000" cy="4182409"/>
          </a:xfrm>
          <a:prstGeom prst="roundRect">
            <a:avLst>
              <a:gd name="adj" fmla="val 2849"/>
            </a:avLst>
          </a:prstGeom>
        </p:spPr>
      </p:pic>
      <p:sp>
        <p:nvSpPr>
          <p:cNvPr id="10" name="TextBox 9">
            <a:extLst>
              <a:ext uri="{FF2B5EF4-FFF2-40B4-BE49-F238E27FC236}">
                <a16:creationId xmlns:a16="http://schemas.microsoft.com/office/drawing/2014/main" id="{B2933854-E2A8-2BB2-365B-6DF8782180ED}"/>
              </a:ext>
            </a:extLst>
          </p:cNvPr>
          <p:cNvSpPr txBox="1"/>
          <p:nvPr/>
        </p:nvSpPr>
        <p:spPr>
          <a:xfrm>
            <a:off x="7401744" y="1793988"/>
            <a:ext cx="3631649" cy="1089273"/>
          </a:xfrm>
          <a:prstGeom prst="rect">
            <a:avLst/>
          </a:prstGeom>
          <a:noFill/>
        </p:spPr>
        <p:txBody>
          <a:bodyPr wrap="square">
            <a:spAutoFit/>
          </a:bodyPr>
          <a:lstStyle/>
          <a:p>
            <a:pPr marL="0" marR="0" lvl="0" indent="0" algn="l" defTabSz="914217" rtl="0" eaLnBrk="1" fontAlgn="base" latinLnBrk="0" hangingPunct="1">
              <a:lnSpc>
                <a:spcPct val="90000"/>
              </a:lnSpc>
              <a:spcBef>
                <a:spcPts val="0"/>
              </a:spcBef>
              <a:spcAft>
                <a:spcPts val="0"/>
              </a:spcAft>
              <a:buClrTx/>
              <a:buSzTx/>
              <a:buFontTx/>
              <a:buNone/>
              <a:tabLst/>
              <a:defRPr/>
            </a:pPr>
            <a:r>
              <a:rPr kumimoji="0" lang="en-US" sz="3599"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Your AI pair programmer</a:t>
            </a:r>
          </a:p>
        </p:txBody>
      </p:sp>
      <p:sp>
        <p:nvSpPr>
          <p:cNvPr id="11" name="Rounded Rectangle 10">
            <a:extLst>
              <a:ext uri="{FF2B5EF4-FFF2-40B4-BE49-F238E27FC236}">
                <a16:creationId xmlns:a16="http://schemas.microsoft.com/office/drawing/2014/main" id="{4F0E36F4-5EE2-20AC-643F-254DD57583BC}"/>
              </a:ext>
            </a:extLst>
          </p:cNvPr>
          <p:cNvSpPr/>
          <p:nvPr/>
        </p:nvSpPr>
        <p:spPr>
          <a:xfrm>
            <a:off x="7451613" y="1184270"/>
            <a:ext cx="2290874" cy="415882"/>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 Copilot</a:t>
            </a:r>
          </a:p>
        </p:txBody>
      </p:sp>
      <p:grpSp>
        <p:nvGrpSpPr>
          <p:cNvPr id="12" name="Google Shape;1693;p69">
            <a:extLst>
              <a:ext uri="{FF2B5EF4-FFF2-40B4-BE49-F238E27FC236}">
                <a16:creationId xmlns:a16="http://schemas.microsoft.com/office/drawing/2014/main" id="{3787E11C-B01B-668A-5266-B57F50E0415D}"/>
              </a:ext>
            </a:extLst>
          </p:cNvPr>
          <p:cNvGrpSpPr/>
          <p:nvPr/>
        </p:nvGrpSpPr>
        <p:grpSpPr>
          <a:xfrm>
            <a:off x="7601849" y="1307636"/>
            <a:ext cx="192359" cy="160565"/>
            <a:chOff x="690700" y="246575"/>
            <a:chExt cx="6228425" cy="5199000"/>
          </a:xfrm>
        </p:grpSpPr>
        <p:sp>
          <p:nvSpPr>
            <p:cNvPr id="13" name="Google Shape;1694;p69">
              <a:extLst>
                <a:ext uri="{FF2B5EF4-FFF2-40B4-BE49-F238E27FC236}">
                  <a16:creationId xmlns:a16="http://schemas.microsoft.com/office/drawing/2014/main" id="{B89262BD-3277-8EE5-4AD3-0FD8C121A55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4" name="Google Shape;1695;p69">
              <a:extLst>
                <a:ext uri="{FF2B5EF4-FFF2-40B4-BE49-F238E27FC236}">
                  <a16:creationId xmlns:a16="http://schemas.microsoft.com/office/drawing/2014/main" id="{90D09B22-D1D5-0233-9904-24A4B4578C25}"/>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6;p69">
              <a:extLst>
                <a:ext uri="{FF2B5EF4-FFF2-40B4-BE49-F238E27FC236}">
                  <a16:creationId xmlns:a16="http://schemas.microsoft.com/office/drawing/2014/main" id="{A7C18411-C901-70F4-E9BD-B8D3DA5FDCB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sp>
        <p:nvSpPr>
          <p:cNvPr id="24" name="Rounded Rectangle 23">
            <a:extLst>
              <a:ext uri="{FF2B5EF4-FFF2-40B4-BE49-F238E27FC236}">
                <a16:creationId xmlns:a16="http://schemas.microsoft.com/office/drawing/2014/main" id="{72A3F2AE-80E2-D207-DC2B-105153B036E6}"/>
              </a:ext>
            </a:extLst>
          </p:cNvPr>
          <p:cNvSpPr/>
          <p:nvPr/>
        </p:nvSpPr>
        <p:spPr>
          <a:xfrm>
            <a:off x="7401745" y="3017951"/>
            <a:ext cx="3078432"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Real time code suggestions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EBB7B009-AFF0-CC67-121E-C0A538F75E42}"/>
              </a:ext>
            </a:extLst>
          </p:cNvPr>
          <p:cNvSpPr/>
          <p:nvPr/>
        </p:nvSpPr>
        <p:spPr>
          <a:xfrm>
            <a:off x="7401744" y="3494826"/>
            <a:ext cx="2387147"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Comments to code </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6" name="Google Shape;1276;p65">
            <a:extLst>
              <a:ext uri="{FF2B5EF4-FFF2-40B4-BE49-F238E27FC236}">
                <a16:creationId xmlns:a16="http://schemas.microsoft.com/office/drawing/2014/main" id="{BA846EF7-CCA3-EBD3-E3F7-410C92E46B8F}"/>
              </a:ext>
            </a:extLst>
          </p:cNvPr>
          <p:cNvGrpSpPr/>
          <p:nvPr/>
        </p:nvGrpSpPr>
        <p:grpSpPr>
          <a:xfrm>
            <a:off x="7534659" y="3124407"/>
            <a:ext cx="202971" cy="202971"/>
            <a:chOff x="4027450" y="4768275"/>
            <a:chExt cx="58000" cy="58000"/>
          </a:xfrm>
          <a:solidFill>
            <a:schemeClr val="bg2"/>
          </a:solidFill>
        </p:grpSpPr>
        <p:sp>
          <p:nvSpPr>
            <p:cNvPr id="27" name="Google Shape;1277;p65">
              <a:extLst>
                <a:ext uri="{FF2B5EF4-FFF2-40B4-BE49-F238E27FC236}">
                  <a16:creationId xmlns:a16="http://schemas.microsoft.com/office/drawing/2014/main" id="{58347CFA-B750-F247-71BF-6F59F825CC6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8" name="Google Shape;1278;p65">
              <a:extLst>
                <a:ext uri="{FF2B5EF4-FFF2-40B4-BE49-F238E27FC236}">
                  <a16:creationId xmlns:a16="http://schemas.microsoft.com/office/drawing/2014/main" id="{F2F33C7F-509B-4BEC-DDD1-1A8EB0F0C01B}"/>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grpSp>
        <p:nvGrpSpPr>
          <p:cNvPr id="29" name="Google Shape;1276;p65">
            <a:extLst>
              <a:ext uri="{FF2B5EF4-FFF2-40B4-BE49-F238E27FC236}">
                <a16:creationId xmlns:a16="http://schemas.microsoft.com/office/drawing/2014/main" id="{C76F0B80-925D-AB80-692C-CAC1DD3B8CEE}"/>
              </a:ext>
            </a:extLst>
          </p:cNvPr>
          <p:cNvGrpSpPr/>
          <p:nvPr/>
        </p:nvGrpSpPr>
        <p:grpSpPr>
          <a:xfrm>
            <a:off x="7527651" y="3601282"/>
            <a:ext cx="202971" cy="202971"/>
            <a:chOff x="4027450" y="4768275"/>
            <a:chExt cx="58000" cy="58000"/>
          </a:xfrm>
          <a:solidFill>
            <a:schemeClr val="bg2"/>
          </a:solidFill>
        </p:grpSpPr>
        <p:sp>
          <p:nvSpPr>
            <p:cNvPr id="30" name="Google Shape;1277;p65">
              <a:extLst>
                <a:ext uri="{FF2B5EF4-FFF2-40B4-BE49-F238E27FC236}">
                  <a16:creationId xmlns:a16="http://schemas.microsoft.com/office/drawing/2014/main" id="{B9322D51-A780-D746-AE8E-5BFDDF210890}"/>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1" name="Google Shape;1278;p65">
              <a:extLst>
                <a:ext uri="{FF2B5EF4-FFF2-40B4-BE49-F238E27FC236}">
                  <a16:creationId xmlns:a16="http://schemas.microsoft.com/office/drawing/2014/main" id="{833B360F-D016-FD74-966F-B40C8AB3CEA2}"/>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7" name="Rounded Rectangle 24">
            <a:extLst>
              <a:ext uri="{FF2B5EF4-FFF2-40B4-BE49-F238E27FC236}">
                <a16:creationId xmlns:a16="http://schemas.microsoft.com/office/drawing/2014/main" id="{D6248464-19D4-9359-47E4-8A730A897B5F}"/>
              </a:ext>
            </a:extLst>
          </p:cNvPr>
          <p:cNvSpPr/>
          <p:nvPr/>
        </p:nvSpPr>
        <p:spPr>
          <a:xfrm>
            <a:off x="7401744" y="3971700"/>
            <a:ext cx="2749127" cy="472399"/>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Next edit suggestions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8" name="Google Shape;1276;p65">
            <a:extLst>
              <a:ext uri="{FF2B5EF4-FFF2-40B4-BE49-F238E27FC236}">
                <a16:creationId xmlns:a16="http://schemas.microsoft.com/office/drawing/2014/main" id="{8433499B-FE6D-495A-66BF-B8BB10CB68A4}"/>
              </a:ext>
            </a:extLst>
          </p:cNvPr>
          <p:cNvGrpSpPr/>
          <p:nvPr/>
        </p:nvGrpSpPr>
        <p:grpSpPr>
          <a:xfrm>
            <a:off x="7527651" y="4078157"/>
            <a:ext cx="202971" cy="202971"/>
            <a:chOff x="4027450" y="4768275"/>
            <a:chExt cx="58000" cy="58000"/>
          </a:xfrm>
          <a:solidFill>
            <a:schemeClr val="bg2"/>
          </a:solidFill>
        </p:grpSpPr>
        <p:sp>
          <p:nvSpPr>
            <p:cNvPr id="9" name="Google Shape;1277;p65">
              <a:extLst>
                <a:ext uri="{FF2B5EF4-FFF2-40B4-BE49-F238E27FC236}">
                  <a16:creationId xmlns:a16="http://schemas.microsoft.com/office/drawing/2014/main" id="{54AF47CB-4C3B-DD53-C36D-4A0D68960BBA}"/>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16" name="Google Shape;1278;p65">
              <a:extLst>
                <a:ext uri="{FF2B5EF4-FFF2-40B4-BE49-F238E27FC236}">
                  <a16:creationId xmlns:a16="http://schemas.microsoft.com/office/drawing/2014/main" id="{696F7101-89F3-9675-61E5-77E7D0BD7E94}"/>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17" name="Rounded Rectangle 24">
            <a:extLst>
              <a:ext uri="{FF2B5EF4-FFF2-40B4-BE49-F238E27FC236}">
                <a16:creationId xmlns:a16="http://schemas.microsoft.com/office/drawing/2014/main" id="{FCFED1F4-D8F5-88A0-B27D-4920151F71B7}"/>
              </a:ext>
            </a:extLst>
          </p:cNvPr>
          <p:cNvSpPr/>
          <p:nvPr/>
        </p:nvSpPr>
        <p:spPr>
          <a:xfrm>
            <a:off x="7401745" y="4448576"/>
            <a:ext cx="3339654" cy="41060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Improved gpt4o-copilot model</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8" name="Google Shape;1276;p65">
            <a:extLst>
              <a:ext uri="{FF2B5EF4-FFF2-40B4-BE49-F238E27FC236}">
                <a16:creationId xmlns:a16="http://schemas.microsoft.com/office/drawing/2014/main" id="{AA28E4D0-5DF1-F851-8BBA-5FB747E458D2}"/>
              </a:ext>
            </a:extLst>
          </p:cNvPr>
          <p:cNvGrpSpPr/>
          <p:nvPr/>
        </p:nvGrpSpPr>
        <p:grpSpPr>
          <a:xfrm>
            <a:off x="7527652" y="4555031"/>
            <a:ext cx="202971" cy="202971"/>
            <a:chOff x="4027450" y="4768275"/>
            <a:chExt cx="58000" cy="58000"/>
          </a:xfrm>
          <a:solidFill>
            <a:schemeClr val="bg2"/>
          </a:solidFill>
        </p:grpSpPr>
        <p:sp>
          <p:nvSpPr>
            <p:cNvPr id="19" name="Google Shape;1277;p65">
              <a:extLst>
                <a:ext uri="{FF2B5EF4-FFF2-40B4-BE49-F238E27FC236}">
                  <a16:creationId xmlns:a16="http://schemas.microsoft.com/office/drawing/2014/main" id="{3A2EBE84-C7E3-7D9C-418B-2135527AA91B}"/>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0" name="Google Shape;1278;p65">
              <a:extLst>
                <a:ext uri="{FF2B5EF4-FFF2-40B4-BE49-F238E27FC236}">
                  <a16:creationId xmlns:a16="http://schemas.microsoft.com/office/drawing/2014/main" id="{23838538-DC16-B99A-1EAB-D8C3489708C7}"/>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22" name="Rounded Rectangle 24">
            <a:extLst>
              <a:ext uri="{FF2B5EF4-FFF2-40B4-BE49-F238E27FC236}">
                <a16:creationId xmlns:a16="http://schemas.microsoft.com/office/drawing/2014/main" id="{1A98961B-A659-0FF5-FC08-8A09D603EAC8}"/>
              </a:ext>
            </a:extLst>
          </p:cNvPr>
          <p:cNvSpPr/>
          <p:nvPr/>
        </p:nvSpPr>
        <p:spPr>
          <a:xfrm>
            <a:off x="7401744" y="4925450"/>
            <a:ext cx="3213869" cy="44411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GitHub Copilot Chat &amp; Edits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3" name="Google Shape;1276;p65">
            <a:extLst>
              <a:ext uri="{FF2B5EF4-FFF2-40B4-BE49-F238E27FC236}">
                <a16:creationId xmlns:a16="http://schemas.microsoft.com/office/drawing/2014/main" id="{E23FEC27-FB23-A48F-8F5B-43E8BAADC771}"/>
              </a:ext>
            </a:extLst>
          </p:cNvPr>
          <p:cNvGrpSpPr/>
          <p:nvPr/>
        </p:nvGrpSpPr>
        <p:grpSpPr>
          <a:xfrm>
            <a:off x="7527651" y="5027431"/>
            <a:ext cx="202971" cy="202971"/>
            <a:chOff x="4027450" y="4768275"/>
            <a:chExt cx="58000" cy="58000"/>
          </a:xfrm>
          <a:solidFill>
            <a:schemeClr val="bg2"/>
          </a:solidFill>
        </p:grpSpPr>
        <p:sp>
          <p:nvSpPr>
            <p:cNvPr id="33" name="Google Shape;1277;p65">
              <a:extLst>
                <a:ext uri="{FF2B5EF4-FFF2-40B4-BE49-F238E27FC236}">
                  <a16:creationId xmlns:a16="http://schemas.microsoft.com/office/drawing/2014/main" id="{71284B8C-ADD7-1D07-1361-19B243A7569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4" name="Google Shape;1278;p65">
              <a:extLst>
                <a:ext uri="{FF2B5EF4-FFF2-40B4-BE49-F238E27FC236}">
                  <a16:creationId xmlns:a16="http://schemas.microsoft.com/office/drawing/2014/main" id="{F5C8C6BC-CA05-1D36-D864-E04BDC840D1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pic>
        <p:nvPicPr>
          <p:cNvPr id="40" name="Picture 39">
            <a:extLst>
              <a:ext uri="{FF2B5EF4-FFF2-40B4-BE49-F238E27FC236}">
                <a16:creationId xmlns:a16="http://schemas.microsoft.com/office/drawing/2014/main" id="{320C230C-1CE0-C3C2-A2ED-AB99363151E9}"/>
              </a:ext>
            </a:extLst>
          </p:cNvPr>
          <p:cNvPicPr>
            <a:picLocks noChangeAspect="1"/>
          </p:cNvPicPr>
          <p:nvPr/>
        </p:nvPicPr>
        <p:blipFill>
          <a:blip r:embed="rId7"/>
          <a:stretch>
            <a:fillRect/>
          </a:stretch>
        </p:blipFill>
        <p:spPr>
          <a:xfrm>
            <a:off x="1063675" y="5451440"/>
            <a:ext cx="5627498" cy="926192"/>
          </a:xfrm>
          <a:prstGeom prst="rect">
            <a:avLst/>
          </a:prstGeom>
        </p:spPr>
      </p:pic>
      <p:sp>
        <p:nvSpPr>
          <p:cNvPr id="6" name="Rounded Rectangle 24">
            <a:extLst>
              <a:ext uri="{FF2B5EF4-FFF2-40B4-BE49-F238E27FC236}">
                <a16:creationId xmlns:a16="http://schemas.microsoft.com/office/drawing/2014/main" id="{6D81159C-8985-CFB7-67C2-8A17BA2F5E60}"/>
              </a:ext>
            </a:extLst>
          </p:cNvPr>
          <p:cNvSpPr/>
          <p:nvPr/>
        </p:nvSpPr>
        <p:spPr>
          <a:xfrm>
            <a:off x="7401744" y="5407601"/>
            <a:ext cx="2870969"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Inline chat commands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2" name="Google Shape;1276;p65">
            <a:extLst>
              <a:ext uri="{FF2B5EF4-FFF2-40B4-BE49-F238E27FC236}">
                <a16:creationId xmlns:a16="http://schemas.microsoft.com/office/drawing/2014/main" id="{115ABC7F-EAE7-F14C-6701-AE73EEF4CB54}"/>
              </a:ext>
            </a:extLst>
          </p:cNvPr>
          <p:cNvGrpSpPr/>
          <p:nvPr/>
        </p:nvGrpSpPr>
        <p:grpSpPr>
          <a:xfrm>
            <a:off x="7527651" y="5509581"/>
            <a:ext cx="202971" cy="202971"/>
            <a:chOff x="4027450" y="4768275"/>
            <a:chExt cx="58000" cy="58000"/>
          </a:xfrm>
          <a:solidFill>
            <a:schemeClr val="bg2"/>
          </a:solidFill>
        </p:grpSpPr>
        <p:sp>
          <p:nvSpPr>
            <p:cNvPr id="35" name="Google Shape;1277;p65">
              <a:extLst>
                <a:ext uri="{FF2B5EF4-FFF2-40B4-BE49-F238E27FC236}">
                  <a16:creationId xmlns:a16="http://schemas.microsoft.com/office/drawing/2014/main" id="{AF695A93-DE92-0E79-E14E-898F41DDE623}"/>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6" name="Google Shape;1278;p65">
              <a:extLst>
                <a:ext uri="{FF2B5EF4-FFF2-40B4-BE49-F238E27FC236}">
                  <a16:creationId xmlns:a16="http://schemas.microsoft.com/office/drawing/2014/main" id="{FD1CEE62-700D-C246-0B04-639775955C4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37" name="Rounded Rectangle 24">
            <a:extLst>
              <a:ext uri="{FF2B5EF4-FFF2-40B4-BE49-F238E27FC236}">
                <a16:creationId xmlns:a16="http://schemas.microsoft.com/office/drawing/2014/main" id="{D3EF3046-F6E6-2F15-CA9A-3838752FD4D1}"/>
              </a:ext>
            </a:extLst>
          </p:cNvPr>
          <p:cNvSpPr/>
          <p:nvPr/>
        </p:nvSpPr>
        <p:spPr>
          <a:xfrm>
            <a:off x="7401744" y="5925463"/>
            <a:ext cx="1776296"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Agent mode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8" name="Google Shape;1276;p65">
            <a:extLst>
              <a:ext uri="{FF2B5EF4-FFF2-40B4-BE49-F238E27FC236}">
                <a16:creationId xmlns:a16="http://schemas.microsoft.com/office/drawing/2014/main" id="{F71277C6-9329-D72B-65EF-422B36A10AFF}"/>
              </a:ext>
            </a:extLst>
          </p:cNvPr>
          <p:cNvGrpSpPr/>
          <p:nvPr/>
        </p:nvGrpSpPr>
        <p:grpSpPr>
          <a:xfrm>
            <a:off x="7527651" y="6027443"/>
            <a:ext cx="202971" cy="202971"/>
            <a:chOff x="4027450" y="4768275"/>
            <a:chExt cx="58000" cy="58000"/>
          </a:xfrm>
          <a:solidFill>
            <a:schemeClr val="bg2"/>
          </a:solidFill>
        </p:grpSpPr>
        <p:sp>
          <p:nvSpPr>
            <p:cNvPr id="39" name="Google Shape;1277;p65">
              <a:extLst>
                <a:ext uri="{FF2B5EF4-FFF2-40B4-BE49-F238E27FC236}">
                  <a16:creationId xmlns:a16="http://schemas.microsoft.com/office/drawing/2014/main" id="{5FA7649E-A9AA-F508-4C33-88A6F126C6E9}"/>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1" name="Google Shape;1278;p65">
              <a:extLst>
                <a:ext uri="{FF2B5EF4-FFF2-40B4-BE49-F238E27FC236}">
                  <a16:creationId xmlns:a16="http://schemas.microsoft.com/office/drawing/2014/main" id="{2292B379-F8FC-2FC2-7494-4D233BFDE751}"/>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Tree>
    <p:extLst>
      <p:ext uri="{BB962C8B-B14F-4D97-AF65-F5344CB8AC3E}">
        <p14:creationId xmlns:p14="http://schemas.microsoft.com/office/powerpoint/2010/main" val="34103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71498" y="571872"/>
            <a:ext cx="11048942" cy="5714256"/>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46"/>
            <a:ext cx="12191937" cy="5168227"/>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483" y="5207228"/>
            <a:ext cx="5460971" cy="63492"/>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798" y="5207228"/>
            <a:ext cx="2679686" cy="63492"/>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3453" y="5207228"/>
            <a:ext cx="2679686" cy="63492"/>
          </a:xfrm>
          <a:prstGeom prst="rect">
            <a:avLst/>
          </a:prstGeom>
        </p:spPr>
      </p:pic>
      <p:pic>
        <p:nvPicPr>
          <p:cNvPr id="8" name="Image 6" descr=" "/>
          <p:cNvPicPr>
            <a:picLocks noChangeAspect="1"/>
          </p:cNvPicPr>
          <p:nvPr/>
        </p:nvPicPr>
        <p:blipFill>
          <a:blip r:embed="rId13"/>
          <a:stretch>
            <a:fillRect/>
          </a:stretch>
        </p:blipFill>
        <p:spPr>
          <a:xfrm>
            <a:off x="5587971" y="5499290"/>
            <a:ext cx="1015995" cy="330157"/>
          </a:xfrm>
          <a:prstGeom prst="rect">
            <a:avLst/>
          </a:prstGeom>
        </p:spPr>
      </p:pic>
      <p:sp>
        <p:nvSpPr>
          <p:cNvPr id="9" name="Text 0"/>
          <p:cNvSpPr/>
          <p:nvPr/>
        </p:nvSpPr>
        <p:spPr>
          <a:xfrm>
            <a:off x="5721321" y="5575480"/>
            <a:ext cx="7492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Collaborate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0" name="Image 7" descr=" "/>
          <p:cNvPicPr>
            <a:picLocks noChangeAspect="1"/>
          </p:cNvPicPr>
          <p:nvPr/>
        </p:nvPicPr>
        <p:blipFill>
          <a:blip r:embed="rId14"/>
          <a:stretch>
            <a:fillRect/>
          </a:stretch>
        </p:blipFill>
        <p:spPr>
          <a:xfrm>
            <a:off x="1377943" y="5499290"/>
            <a:ext cx="1041394" cy="330157"/>
          </a:xfrm>
          <a:prstGeom prst="rect">
            <a:avLst/>
          </a:prstGeom>
        </p:spPr>
      </p:pic>
      <p:sp>
        <p:nvSpPr>
          <p:cNvPr id="11" name="Text 1"/>
          <p:cNvSpPr/>
          <p:nvPr/>
        </p:nvSpPr>
        <p:spPr>
          <a:xfrm>
            <a:off x="1511293" y="5575480"/>
            <a:ext cx="7746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Create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2" name="Image 8" descr=" "/>
          <p:cNvPicPr>
            <a:picLocks noChangeAspect="1"/>
          </p:cNvPicPr>
          <p:nvPr/>
        </p:nvPicPr>
        <p:blipFill>
          <a:blip r:embed="rId15"/>
          <a:stretch>
            <a:fillRect/>
          </a:stretch>
        </p:blipFill>
        <p:spPr>
          <a:xfrm>
            <a:off x="9848799" y="5499290"/>
            <a:ext cx="882646" cy="330157"/>
          </a:xfrm>
          <a:prstGeom prst="rect">
            <a:avLst/>
          </a:prstGeom>
        </p:spPr>
      </p:pic>
      <p:sp>
        <p:nvSpPr>
          <p:cNvPr id="13" name="Text 2"/>
          <p:cNvSpPr/>
          <p:nvPr/>
        </p:nvSpPr>
        <p:spPr>
          <a:xfrm>
            <a:off x="9982148" y="5575480"/>
            <a:ext cx="615947"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Operate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4" name="Image 9" descr=" "/>
          <p:cNvPicPr>
            <a:picLocks noChangeAspect="1"/>
          </p:cNvPicPr>
          <p:nvPr/>
        </p:nvPicPr>
        <p:blipFill>
          <a:blip r:embed="rId16"/>
          <a:stretch>
            <a:fillRect/>
          </a:stretch>
        </p:blipFill>
        <p:spPr>
          <a:xfrm>
            <a:off x="1085845" y="4521517"/>
            <a:ext cx="419098" cy="419045"/>
          </a:xfrm>
          <a:prstGeom prst="rect">
            <a:avLst/>
          </a:prstGeom>
        </p:spPr>
      </p:pic>
      <p:pic>
        <p:nvPicPr>
          <p:cNvPr id="15"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3288" y="4515168"/>
            <a:ext cx="437150" cy="429797"/>
          </a:xfrm>
          <a:prstGeom prst="rect">
            <a:avLst/>
          </a:prstGeom>
        </p:spPr>
      </p:pic>
      <p:pic>
        <p:nvPicPr>
          <p:cNvPr id="16" name="Image 11" descr=" "/>
          <p:cNvPicPr>
            <a:picLocks noChangeAspect="1"/>
          </p:cNvPicPr>
          <p:nvPr/>
        </p:nvPicPr>
        <p:blipFill>
          <a:blip r:embed="rId19"/>
          <a:stretch>
            <a:fillRect/>
          </a:stretch>
        </p:blipFill>
        <p:spPr>
          <a:xfrm>
            <a:off x="3562332" y="4489772"/>
            <a:ext cx="480644" cy="480583"/>
          </a:xfrm>
          <a:prstGeom prst="rect">
            <a:avLst/>
          </a:prstGeom>
        </p:spPr>
      </p:pic>
      <p:pic>
        <p:nvPicPr>
          <p:cNvPr id="17" name="Image 1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2362" y="4509799"/>
            <a:ext cx="440591" cy="440536"/>
          </a:xfrm>
          <a:prstGeom prst="rect">
            <a:avLst/>
          </a:prstGeom>
        </p:spPr>
      </p:pic>
      <p:pic>
        <p:nvPicPr>
          <p:cNvPr id="18" name="Image 13" descr=" "/>
          <p:cNvPicPr>
            <a:picLocks noChangeAspect="1"/>
          </p:cNvPicPr>
          <p:nvPr/>
        </p:nvPicPr>
        <p:blipFill>
          <a:blip r:embed="rId19"/>
          <a:stretch>
            <a:fillRect/>
          </a:stretch>
        </p:blipFill>
        <p:spPr>
          <a:xfrm>
            <a:off x="4667226" y="4489772"/>
            <a:ext cx="480644" cy="480583"/>
          </a:xfrm>
          <a:prstGeom prst="rect">
            <a:avLst/>
          </a:prstGeom>
        </p:spPr>
      </p:pic>
      <p:pic>
        <p:nvPicPr>
          <p:cNvPr id="19" name="Image 14"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97264" y="4519806"/>
            <a:ext cx="420561" cy="420509"/>
          </a:xfrm>
          <a:prstGeom prst="rect">
            <a:avLst/>
          </a:prstGeom>
        </p:spPr>
      </p:pic>
      <p:pic>
        <p:nvPicPr>
          <p:cNvPr id="20" name="Image 15"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7332" y="4519819"/>
            <a:ext cx="320431" cy="315375"/>
          </a:xfrm>
          <a:prstGeom prst="rect">
            <a:avLst/>
          </a:prstGeom>
        </p:spPr>
      </p:pic>
      <p:pic>
        <p:nvPicPr>
          <p:cNvPr id="21" name="Image 16" descr=" "/>
          <p:cNvPicPr>
            <a:picLocks noChangeAspect="1"/>
          </p:cNvPicPr>
          <p:nvPr/>
        </p:nvPicPr>
        <p:blipFill>
          <a:blip r:embed="rId19"/>
          <a:stretch>
            <a:fillRect/>
          </a:stretch>
        </p:blipFill>
        <p:spPr>
          <a:xfrm>
            <a:off x="10051998" y="4489772"/>
            <a:ext cx="480643" cy="480583"/>
          </a:xfrm>
          <a:prstGeom prst="rect">
            <a:avLst/>
          </a:prstGeom>
        </p:spPr>
      </p:pic>
      <p:pic>
        <p:nvPicPr>
          <p:cNvPr id="22"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72164" y="4619930"/>
            <a:ext cx="240319" cy="210254"/>
          </a:xfrm>
          <a:prstGeom prst="rect">
            <a:avLst/>
          </a:prstGeom>
        </p:spPr>
      </p:pic>
      <p:pic>
        <p:nvPicPr>
          <p:cNvPr id="23"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82036" y="4529826"/>
            <a:ext cx="420561" cy="390474"/>
          </a:xfrm>
          <a:prstGeom prst="rect">
            <a:avLst/>
          </a:prstGeom>
        </p:spPr>
      </p:pic>
      <p:pic>
        <p:nvPicPr>
          <p:cNvPr id="24" name="Image 19" descr=" "/>
          <p:cNvPicPr>
            <a:picLocks noChangeAspect="1"/>
          </p:cNvPicPr>
          <p:nvPr/>
        </p:nvPicPr>
        <p:blipFill>
          <a:blip r:embed="rId30"/>
          <a:stretch>
            <a:fillRect/>
          </a:stretch>
        </p:blipFill>
        <p:spPr>
          <a:xfrm>
            <a:off x="6972264" y="4489772"/>
            <a:ext cx="480643" cy="480583"/>
          </a:xfrm>
          <a:prstGeom prst="rect">
            <a:avLst/>
          </a:prstGeom>
        </p:spPr>
      </p:pic>
      <p:pic>
        <p:nvPicPr>
          <p:cNvPr id="25" name="Image 20" descr=" "/>
          <p:cNvPicPr>
            <a:picLocks noChangeAspect="1"/>
          </p:cNvPicPr>
          <p:nvPr/>
        </p:nvPicPr>
        <p:blipFill>
          <a:blip r:embed="rId19"/>
          <a:stretch>
            <a:fillRect/>
          </a:stretch>
        </p:blipFill>
        <p:spPr>
          <a:xfrm>
            <a:off x="5854670" y="4489772"/>
            <a:ext cx="480644" cy="480583"/>
          </a:xfrm>
          <a:prstGeom prst="rect">
            <a:avLst/>
          </a:prstGeom>
        </p:spPr>
      </p:pic>
      <p:pic>
        <p:nvPicPr>
          <p:cNvPr id="26" name="Image 21"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84844" y="4609922"/>
            <a:ext cx="220295" cy="220262"/>
          </a:xfrm>
          <a:prstGeom prst="rect">
            <a:avLst/>
          </a:prstGeom>
        </p:spPr>
      </p:pic>
      <p:pic>
        <p:nvPicPr>
          <p:cNvPr id="27" name="Image 22"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894723" y="4529826"/>
            <a:ext cx="400538" cy="400481"/>
          </a:xfrm>
          <a:prstGeom prst="rect">
            <a:avLst/>
          </a:prstGeom>
        </p:spPr>
      </p:pic>
      <p:pic>
        <p:nvPicPr>
          <p:cNvPr id="28" name="Image 23" descr=" "/>
          <p:cNvPicPr>
            <a:picLocks noChangeAspect="1"/>
          </p:cNvPicPr>
          <p:nvPr/>
        </p:nvPicPr>
        <p:blipFill>
          <a:blip r:embed="rId19"/>
          <a:stretch>
            <a:fillRect/>
          </a:stretch>
        </p:blipFill>
        <p:spPr>
          <a:xfrm>
            <a:off x="8077158" y="4489772"/>
            <a:ext cx="480643" cy="480583"/>
          </a:xfrm>
          <a:prstGeom prst="rect">
            <a:avLst/>
          </a:prstGeom>
        </p:spPr>
      </p:pic>
      <p:pic>
        <p:nvPicPr>
          <p:cNvPr id="29"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107197" y="4529826"/>
            <a:ext cx="420561" cy="390474"/>
          </a:xfrm>
          <a:prstGeom prst="rect">
            <a:avLst/>
          </a:prstGeom>
        </p:spPr>
      </p:pic>
      <p:pic>
        <p:nvPicPr>
          <p:cNvPr id="30" name="Image 25"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97324" y="4830184"/>
            <a:ext cx="240319" cy="30035"/>
          </a:xfrm>
          <a:prstGeom prst="rect">
            <a:avLst/>
          </a:prstGeom>
        </p:spPr>
      </p:pic>
      <p:pic>
        <p:nvPicPr>
          <p:cNvPr id="31" name="Image 26"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89619" y="1654406"/>
            <a:ext cx="12700" cy="1168248"/>
          </a:xfrm>
          <a:prstGeom prst="rect">
            <a:avLst/>
          </a:prstGeom>
        </p:spPr>
      </p:pic>
      <p:pic>
        <p:nvPicPr>
          <p:cNvPr id="32" name="Image 27"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27144" y="2997256"/>
            <a:ext cx="12700" cy="1225390"/>
          </a:xfrm>
          <a:prstGeom prst="rect">
            <a:avLst/>
          </a:prstGeom>
        </p:spPr>
      </p:pic>
      <p:pic>
        <p:nvPicPr>
          <p:cNvPr id="33" name="Image 28" descr=" "/>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482838" y="2997256"/>
            <a:ext cx="12700" cy="1225390"/>
          </a:xfrm>
          <a:prstGeom prst="rect">
            <a:avLst/>
          </a:prstGeom>
        </p:spPr>
      </p:pic>
      <p:pic>
        <p:nvPicPr>
          <p:cNvPr id="34" name="Image 29" descr=" "/>
          <p:cNvPicPr>
            <a:picLocks noChangeAspect="1"/>
          </p:cNvPicPr>
          <p:nvPr/>
        </p:nvPicPr>
        <p:blipFill>
          <a:blip r:embed="rId41">
            <a:extLst>
              <a:ext uri="{96DAC541-7B7A-43D3-8B79-37D633B846F1}">
                <asvg:svgBlip xmlns:asvg="http://schemas.microsoft.com/office/drawing/2016/SVG/main" r:embed="rId44"/>
              </a:ext>
            </a:extLst>
          </a:blip>
          <a:stretch>
            <a:fillRect/>
          </a:stretch>
        </p:blipFill>
        <p:spPr>
          <a:xfrm>
            <a:off x="3797280" y="2997256"/>
            <a:ext cx="12700" cy="1225390"/>
          </a:xfrm>
          <a:prstGeom prst="rect">
            <a:avLst/>
          </a:prstGeom>
        </p:spPr>
      </p:pic>
      <p:pic>
        <p:nvPicPr>
          <p:cNvPr id="35" name="Image 30" descr=" "/>
          <p:cNvPicPr>
            <a:picLocks noChangeAspect="1"/>
          </p:cNvPicPr>
          <p:nvPr/>
        </p:nvPicPr>
        <p:blipFill>
          <a:blip r:embed="rId41">
            <a:extLst>
              <a:ext uri="{96DAC541-7B7A-43D3-8B79-37D633B846F1}">
                <asvg:svgBlip xmlns:asvg="http://schemas.microsoft.com/office/drawing/2016/SVG/main" r:embed="rId45"/>
              </a:ext>
            </a:extLst>
          </a:blip>
          <a:stretch>
            <a:fillRect/>
          </a:stretch>
        </p:blipFill>
        <p:spPr>
          <a:xfrm>
            <a:off x="4921225" y="2997256"/>
            <a:ext cx="12700" cy="1225390"/>
          </a:xfrm>
          <a:prstGeom prst="rect">
            <a:avLst/>
          </a:prstGeom>
        </p:spPr>
      </p:pic>
      <p:pic>
        <p:nvPicPr>
          <p:cNvPr id="36" name="Image 31" descr=" "/>
          <p:cNvPicPr>
            <a:picLocks noChangeAspect="1"/>
          </p:cNvPicPr>
          <p:nvPr/>
        </p:nvPicPr>
        <p:blipFill>
          <a:blip r:embed="rId41">
            <a:extLst>
              <a:ext uri="{96DAC541-7B7A-43D3-8B79-37D633B846F1}">
                <asvg:svgBlip xmlns:asvg="http://schemas.microsoft.com/office/drawing/2016/SVG/main" r:embed="rId46"/>
              </a:ext>
            </a:extLst>
          </a:blip>
          <a:stretch>
            <a:fillRect/>
          </a:stretch>
        </p:blipFill>
        <p:spPr>
          <a:xfrm>
            <a:off x="6089619" y="2997256"/>
            <a:ext cx="12700" cy="1225390"/>
          </a:xfrm>
          <a:prstGeom prst="rect">
            <a:avLst/>
          </a:prstGeom>
        </p:spPr>
      </p:pic>
      <p:pic>
        <p:nvPicPr>
          <p:cNvPr id="37" name="Image 32" descr=" "/>
          <p:cNvPicPr>
            <a:picLocks noChangeAspect="1"/>
          </p:cNvPicPr>
          <p:nvPr/>
        </p:nvPicPr>
        <p:blipFill>
          <a:blip r:embed="rId41">
            <a:extLst>
              <a:ext uri="{96DAC541-7B7A-43D3-8B79-37D633B846F1}">
                <asvg:svgBlip xmlns:asvg="http://schemas.microsoft.com/office/drawing/2016/SVG/main" r:embed="rId47"/>
              </a:ext>
            </a:extLst>
          </a:blip>
          <a:stretch>
            <a:fillRect/>
          </a:stretch>
        </p:blipFill>
        <p:spPr>
          <a:xfrm>
            <a:off x="7207213" y="2997256"/>
            <a:ext cx="12700" cy="1225390"/>
          </a:xfrm>
          <a:prstGeom prst="rect">
            <a:avLst/>
          </a:prstGeom>
        </p:spPr>
      </p:pic>
      <p:pic>
        <p:nvPicPr>
          <p:cNvPr id="38" name="Image 33" descr=" "/>
          <p:cNvPicPr>
            <a:picLocks noChangeAspect="1"/>
          </p:cNvPicPr>
          <p:nvPr/>
        </p:nvPicPr>
        <p:blipFill>
          <a:blip r:embed="rId41">
            <a:extLst>
              <a:ext uri="{96DAC541-7B7A-43D3-8B79-37D633B846F1}">
                <asvg:svgBlip xmlns:asvg="http://schemas.microsoft.com/office/drawing/2016/SVG/main" r:embed="rId48"/>
              </a:ext>
            </a:extLst>
          </a:blip>
          <a:stretch>
            <a:fillRect/>
          </a:stretch>
        </p:blipFill>
        <p:spPr>
          <a:xfrm>
            <a:off x="8312107" y="2997256"/>
            <a:ext cx="12700" cy="1225390"/>
          </a:xfrm>
          <a:prstGeom prst="rect">
            <a:avLst/>
          </a:prstGeom>
        </p:spPr>
      </p:pic>
      <p:pic>
        <p:nvPicPr>
          <p:cNvPr id="39" name="Image 34" descr=" "/>
          <p:cNvPicPr>
            <a:picLocks noChangeAspect="1"/>
          </p:cNvPicPr>
          <p:nvPr/>
        </p:nvPicPr>
        <p:blipFill>
          <a:blip r:embed="rId41">
            <a:extLst>
              <a:ext uri="{96DAC541-7B7A-43D3-8B79-37D633B846F1}">
                <asvg:svgBlip xmlns:asvg="http://schemas.microsoft.com/office/drawing/2016/SVG/main" r:embed="rId49"/>
              </a:ext>
            </a:extLst>
          </a:blip>
          <a:stretch>
            <a:fillRect/>
          </a:stretch>
        </p:blipFill>
        <p:spPr>
          <a:xfrm>
            <a:off x="10286947" y="2997256"/>
            <a:ext cx="12700" cy="1225390"/>
          </a:xfrm>
          <a:prstGeom prst="rect">
            <a:avLst/>
          </a:prstGeom>
        </p:spPr>
      </p:pic>
      <p:pic>
        <p:nvPicPr>
          <p:cNvPr id="40" name="Image 35" descr=" "/>
          <p:cNvPicPr>
            <a:picLocks noChangeAspect="1"/>
          </p:cNvPicPr>
          <p:nvPr/>
        </p:nvPicPr>
        <p:blipFill>
          <a:blip r:embed="rId50"/>
          <a:stretch>
            <a:fillRect/>
          </a:stretch>
        </p:blipFill>
        <p:spPr>
          <a:xfrm>
            <a:off x="5600671" y="2267101"/>
            <a:ext cx="990595" cy="330157"/>
          </a:xfrm>
          <a:prstGeom prst="rect">
            <a:avLst/>
          </a:prstGeom>
        </p:spPr>
      </p:pic>
      <p:sp>
        <p:nvSpPr>
          <p:cNvPr id="41" name="Text 3"/>
          <p:cNvSpPr/>
          <p:nvPr/>
        </p:nvSpPr>
        <p:spPr>
          <a:xfrm>
            <a:off x="5734021" y="2343291"/>
            <a:ext cx="7238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Agentic layer</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2" name="Shape 4"/>
          <p:cNvSpPr/>
          <p:nvPr/>
        </p:nvSpPr>
        <p:spPr>
          <a:xfrm>
            <a:off x="2781286" y="1067108"/>
            <a:ext cx="6635715" cy="584124"/>
          </a:xfrm>
          <a:prstGeom prst="roundRect">
            <a:avLst>
              <a:gd name="adj" fmla="val 13304"/>
            </a:avLst>
          </a:prstGeom>
          <a:solidFill>
            <a:srgbClr val="1A1A1A">
              <a:alpha val="100000"/>
            </a:srgbClr>
          </a:solidFill>
          <a:ln w="38100">
            <a:solidFill>
              <a:srgbClr val="4D4D4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3" name="Text 5"/>
          <p:cNvSpPr/>
          <p:nvPr/>
        </p:nvSpPr>
        <p:spPr>
          <a:xfrm>
            <a:off x="2997185" y="880220"/>
            <a:ext cx="3724575" cy="744075"/>
          </a:xfrm>
          <a:prstGeom prst="rect">
            <a:avLst/>
          </a:prstGeom>
          <a:noFill/>
          <a:ln/>
        </p:spPr>
        <p:txBody>
          <a:bodyPr wrap="square" lIns="0" tIns="0" rIns="0" bIns="0" rtlCol="0" anchor="t"/>
          <a:lstStyle/>
          <a:p>
            <a:pPr marL="0" marR="0" lvl="0" indent="0" algn="l" defTabSz="914400" rtl="0" eaLnBrk="1" fontAlgn="auto" latinLnBrk="0" hangingPunct="1">
              <a:lnSpc>
                <a:spcPts val="5888"/>
              </a:lnSpc>
              <a:spcBef>
                <a:spcPts val="0"/>
              </a:spcBef>
              <a:spcAft>
                <a:spcPts val="0"/>
              </a:spcAft>
              <a:buClrTx/>
              <a:buSzTx/>
              <a:buFontTx/>
              <a:buNone/>
              <a:tabLst/>
              <a:defRPr/>
            </a:pPr>
            <a:r>
              <a:rPr kumimoji="0" lang="en-US" sz="1800" b="0" i="0" u="none" strike="noStrike" kern="1200" cap="none" spc="0" normalizeH="0" baseline="0" noProof="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the new command center...|</a:t>
            </a:r>
          </a:p>
        </p:txBody>
      </p:sp>
      <p:pic>
        <p:nvPicPr>
          <p:cNvPr id="44" name="Image 36"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58798" y="2825829"/>
            <a:ext cx="11074342" cy="260316"/>
          </a:xfrm>
          <a:prstGeom prst="rect">
            <a:avLst/>
          </a:prstGeom>
        </p:spPr>
      </p:pic>
      <p:pic>
        <p:nvPicPr>
          <p:cNvPr id="45" name="Image 37"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60397" y="2863924"/>
            <a:ext cx="10921943" cy="82539"/>
          </a:xfrm>
          <a:prstGeom prst="rect">
            <a:avLst/>
          </a:prstGeom>
        </p:spPr>
      </p:pic>
      <p:pic>
        <p:nvPicPr>
          <p:cNvPr id="46" name="Image 38" descr=" "/>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04847" y="2959161"/>
            <a:ext cx="10629844" cy="82539"/>
          </a:xfrm>
          <a:prstGeom prst="rect">
            <a:avLst/>
          </a:prstGeom>
        </p:spPr>
      </p:pic>
      <p:sp>
        <p:nvSpPr>
          <p:cNvPr id="47" name="Shape 6"/>
          <p:cNvSpPr/>
          <p:nvPr/>
        </p:nvSpPr>
        <p:spPr>
          <a:xfrm>
            <a:off x="1289044"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8" name="Shape 7"/>
          <p:cNvSpPr/>
          <p:nvPr/>
        </p:nvSpPr>
        <p:spPr>
          <a:xfrm>
            <a:off x="244473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9" name="Shape 8"/>
          <p:cNvSpPr/>
          <p:nvPr/>
        </p:nvSpPr>
        <p:spPr>
          <a:xfrm>
            <a:off x="3759181"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0" name="Shape 9"/>
          <p:cNvSpPr/>
          <p:nvPr/>
        </p:nvSpPr>
        <p:spPr>
          <a:xfrm>
            <a:off x="4883125" y="332741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1" name="Shape 10"/>
          <p:cNvSpPr/>
          <p:nvPr/>
        </p:nvSpPr>
        <p:spPr>
          <a:xfrm>
            <a:off x="6051519" y="360677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2" name="Shape 11"/>
          <p:cNvSpPr/>
          <p:nvPr/>
        </p:nvSpPr>
        <p:spPr>
          <a:xfrm>
            <a:off x="6051519" y="1943294"/>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3" name="Shape 12"/>
          <p:cNvSpPr/>
          <p:nvPr/>
        </p:nvSpPr>
        <p:spPr>
          <a:xfrm>
            <a:off x="7169113"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4" name="Shape 13"/>
          <p:cNvSpPr/>
          <p:nvPr/>
        </p:nvSpPr>
        <p:spPr>
          <a:xfrm>
            <a:off x="827400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5" name="Shape 14"/>
          <p:cNvSpPr/>
          <p:nvPr/>
        </p:nvSpPr>
        <p:spPr>
          <a:xfrm>
            <a:off x="10248847"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73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FF86-0075-4632-E804-2359784B77A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46EF89-DEB1-0173-EF4B-9F3368F3178A}"/>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0FAEBCE3-98FD-367F-3893-89D127B6243B}"/>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A3443CB5-8FBC-87F0-532D-03598F38D482}"/>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Developers spend only a fraction </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of their time writing new code</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5C5AD4B2-4598-2E19-EBBD-7431975484AB}"/>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92019AD0-B6FB-79FA-7217-986C9B6250E9}"/>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F4D53AC2-B528-6DBE-3B27-998DECDA3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B123DF6E-1ADE-91D9-BB45-CD366742EAB3}"/>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192C1A56-BBDE-5D11-72C3-CFF35983F844}"/>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8AFBA64-35C6-0DED-50C9-44DAB5067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FFECC48E-643F-D220-6836-D106FF970428}"/>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BC31CD34-2636-B65D-4A4A-190E4772A922}"/>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11C1633-1966-9716-BAC2-80C0F2237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6ED14E60-D2D7-6BE5-73EC-D56A2F8754E5}"/>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609EA32-7A46-276D-A61A-3AC4C3A07803}"/>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B60AB8FD-CF44-88D4-8D5C-78553CB28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C6E6478F-D87A-1C0F-D058-16D92234B57F}"/>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95711630-5562-EA53-C0F4-A60486B779E2}"/>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BAD002A9-2D07-F6E7-0D7C-E3640D158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68EC3ACF-22E9-4A85-68F4-0F0D1B354284}"/>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50AEFB27-3F01-5F43-680B-22A7336C7120}"/>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1DA9BE81-B42B-A75B-290C-DCA5384E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F1E62D9F-B473-28A5-73C0-D14F71225E5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54D1A6E4-0FCA-6D66-B0E1-F91AF7EC9F19}"/>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8CBF5347-9970-D61C-5FC8-F0E6387F6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719BBBB9-CD79-19E2-F2A0-FD612686508F}"/>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80F976BC-D47B-44C1-0EE1-F97663A3E93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0DCAFCD9-B422-67C2-825C-1FF4DDD2FF2A}"/>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96D8C9E0-E18A-6053-353B-972FC88653E0}"/>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3172E86E-C5A1-BC87-95A7-CCAB6BF2127C}"/>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7A571742-7819-0C10-EFFF-B276EE326DA8}"/>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1E2A16FD-0C48-DBEC-C156-3512A2D3EF8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016A3885-B680-83D0-DDA5-6F97561A5032}"/>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A865BB40-BD52-0729-67D9-6EC368895EF5}"/>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BF1B5170-4C97-A750-2CB1-170211F47547}"/>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980D95E6-732E-8703-A693-F57111C6F9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A46C2556-C2A2-D8FC-D6FC-645024A784E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358E09FC-D0B2-A709-97F1-A0F3F0AE9DE5}"/>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F9E0D4B1-EA07-C11A-8A49-86183C3020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BE14B9B2-CEC0-43F4-DB46-AC7CB69A51F3}"/>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81BF4EDB-6C85-C9C6-5C69-F6F34DFFC1DD}"/>
              </a:ext>
            </a:extLst>
          </p:cNvPr>
          <p:cNvGrpSpPr/>
          <p:nvPr/>
        </p:nvGrpSpPr>
        <p:grpSpPr>
          <a:xfrm>
            <a:off x="6631038" y="2406527"/>
            <a:ext cx="3662044" cy="1473754"/>
            <a:chOff x="13263802" y="4812788"/>
            <a:chExt cx="7325042" cy="2947891"/>
          </a:xfrm>
        </p:grpSpPr>
        <p:grpSp>
          <p:nvGrpSpPr>
            <p:cNvPr id="55" name="Group 54">
              <a:extLst>
                <a:ext uri="{FF2B5EF4-FFF2-40B4-BE49-F238E27FC236}">
                  <a16:creationId xmlns:a16="http://schemas.microsoft.com/office/drawing/2014/main" id="{85627510-844A-D332-0DBB-3E0023B891DC}"/>
                </a:ext>
              </a:extLst>
            </p:cNvPr>
            <p:cNvGrpSpPr/>
            <p:nvPr/>
          </p:nvGrpSpPr>
          <p:grpSpPr>
            <a:xfrm>
              <a:off x="13263802" y="4812788"/>
              <a:ext cx="7325042" cy="2947891"/>
              <a:chOff x="24486086" y="3312116"/>
              <a:chExt cx="7325042" cy="2947891"/>
            </a:xfrm>
          </p:grpSpPr>
          <p:sp>
            <p:nvSpPr>
              <p:cNvPr id="35" name="Text 22">
                <a:extLst>
                  <a:ext uri="{FF2B5EF4-FFF2-40B4-BE49-F238E27FC236}">
                    <a16:creationId xmlns:a16="http://schemas.microsoft.com/office/drawing/2014/main" id="{D7C4EA3A-6241-6FA2-F13F-F9E9243352C3}"/>
                  </a:ext>
                </a:extLst>
              </p:cNvPr>
              <p:cNvSpPr/>
              <p:nvPr/>
            </p:nvSpPr>
            <p:spPr>
              <a:xfrm>
                <a:off x="28263151" y="3312116"/>
                <a:ext cx="3547977"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solidFill>
                      <a:srgbClr val="9B4DFF">
                        <a:lumMod val="60000"/>
                        <a:lumOff val="40000"/>
                      </a:srgbClr>
                    </a:solidFill>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solidFill>
                    <a:srgbClr val="9B4DFF">
                      <a:lumMod val="60000"/>
                      <a:lumOff val="40000"/>
                    </a:srgbClr>
                  </a:solidFill>
                  <a:effectLst/>
                  <a:uLnTx/>
                  <a:uFillTx/>
                  <a:latin typeface="Segoe UI Variable Display" pitchFamily="2" charset="0"/>
                  <a:ea typeface="+mn-ea"/>
                  <a:cs typeface="+mn-cs"/>
                </a:endParaRPr>
              </a:p>
            </p:txBody>
          </p:sp>
          <p:grpSp>
            <p:nvGrpSpPr>
              <p:cNvPr id="54" name="Group 53">
                <a:extLst>
                  <a:ext uri="{FF2B5EF4-FFF2-40B4-BE49-F238E27FC236}">
                    <a16:creationId xmlns:a16="http://schemas.microsoft.com/office/drawing/2014/main" id="{2BCE618C-34B2-F44E-F504-EDFD04C3C5BD}"/>
                  </a:ext>
                </a:extLst>
              </p:cNvPr>
              <p:cNvGrpSpPr/>
              <p:nvPr/>
            </p:nvGrpSpPr>
            <p:grpSpPr>
              <a:xfrm>
                <a:off x="24486086" y="3631107"/>
                <a:ext cx="2235200" cy="2628900"/>
                <a:chOff x="24486086" y="3631107"/>
                <a:chExt cx="2235200" cy="2628900"/>
              </a:xfrm>
            </p:grpSpPr>
            <p:pic>
              <p:nvPicPr>
                <p:cNvPr id="46" name="Picture 45" descr="A purple curved object on a black background&#10;&#10;AI-generated content may be incorrect.">
                  <a:extLst>
                    <a:ext uri="{FF2B5EF4-FFF2-40B4-BE49-F238E27FC236}">
                      <a16:creationId xmlns:a16="http://schemas.microsoft.com/office/drawing/2014/main" id="{1E26A96F-D740-738D-8812-CC64ABD98FB8}"/>
                    </a:ext>
                  </a:extLst>
                </p:cNvPr>
                <p:cNvPicPr>
                  <a:picLocks noChangeAspect="1"/>
                </p:cNvPicPr>
                <p:nvPr/>
              </p:nvPicPr>
              <p:blipFill>
                <a:blip r:embed="rId17"/>
                <a:stretch>
                  <a:fillRect/>
                </a:stretch>
              </p:blipFill>
              <p:spPr>
                <a:xfrm>
                  <a:off x="24486086" y="3631107"/>
                  <a:ext cx="2235200" cy="2628900"/>
                </a:xfrm>
                <a:prstGeom prst="rect">
                  <a:avLst/>
                </a:prstGeom>
              </p:spPr>
            </p:pic>
            <p:sp>
              <p:nvSpPr>
                <p:cNvPr id="43" name="Text 12">
                  <a:extLst>
                    <a:ext uri="{FF2B5EF4-FFF2-40B4-BE49-F238E27FC236}">
                      <a16:creationId xmlns:a16="http://schemas.microsoft.com/office/drawing/2014/main" id="{A694780E-ECAB-9258-70B9-4314697D08AD}"/>
                    </a:ext>
                  </a:extLst>
                </p:cNvPr>
                <p:cNvSpPr/>
                <p:nvPr/>
              </p:nvSpPr>
              <p:spPr>
                <a:xfrm>
                  <a:off x="25235838" y="4854715"/>
                  <a:ext cx="952619" cy="711200"/>
                </a:xfrm>
                <a:prstGeom prst="rect">
                  <a:avLst/>
                </a:prstGeom>
                <a:noFill/>
                <a:ln/>
              </p:spPr>
              <p:txBody>
                <a:bodyPr wrap="square" lIns="0" tIns="0" rIns="0" bIns="0" rtlCol="0" anchor="t"/>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800" b="0" i="0" u="none" strike="noStrike" kern="0" cap="none" spc="-36" normalizeH="0" baseline="0" noProof="0">
                      <a:ln>
                        <a:noFill/>
                      </a:ln>
                      <a:solidFill>
                        <a:srgbClr val="FFFFFF"/>
                      </a:solidFill>
                      <a:effectLst/>
                      <a:uLnTx/>
                      <a:uFillTx/>
                      <a:latin typeface="Segoe UI Variable Display Semibold" pitchFamily="34" charset="0"/>
                      <a:ea typeface="Segoe UI Variable Display Semibold" pitchFamily="34" charset="-122"/>
                      <a:cs typeface="Segoe UI Variable Display Semibold" pitchFamily="34" charset="-120"/>
                    </a:rPr>
                    <a:t>14%</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61" name="Group 60">
              <a:extLst>
                <a:ext uri="{FF2B5EF4-FFF2-40B4-BE49-F238E27FC236}">
                  <a16:creationId xmlns:a16="http://schemas.microsoft.com/office/drawing/2014/main" id="{257C8545-CE04-54CF-C1A9-0767FC898D96}"/>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6E78C42B-7362-CF1A-B0B2-6F20D268B4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D794166E-548B-6F2D-7602-85D73401B4A3}"/>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4E74F329-2112-08D5-7864-BBABC80428CF}"/>
              </a:ext>
            </a:extLst>
          </p:cNvPr>
          <p:cNvPicPr>
            <a:picLocks noChangeAspect="1"/>
          </p:cNvPicPr>
          <p:nvPr/>
        </p:nvPicPr>
        <p:blipFill>
          <a:blip r:embed="rId18"/>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A9EE8C8C-1312-3603-4C6D-66A874D13744}"/>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a:ea typeface="+mn-ea"/>
                <a:cs typeface="+mn-cs"/>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98B9CF9-87B8-37F2-9A67-2FF8EF98A679}"/>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C78634D4-2D9E-8EF5-00DE-D67E43A62A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8E709B9D-B7B1-BC08-6122-AA82BE215D3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6814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CCE3-BE07-1907-06D2-4CC233F3411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7D3DBE6-5ACA-CD11-F443-771D78741BF3}"/>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9285FE2A-14EC-4F50-C3EF-32CAC88B3D9D}"/>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01F14FBE-6207-D680-D0C9-355153E4671D}"/>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GitHub Copilot can help you with everything</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8DAD1D0A-8F93-8304-219A-0CA262BDA1AA}"/>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B90378B9-5B7A-AF28-0C53-F431B33D25FB}"/>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7F85638B-FE7C-D526-AF2C-130EC4D5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7877CDCD-374F-569A-9AEA-1CBD022F09D1}"/>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4F755725-3F4D-E89D-BC7C-94632384BB47}"/>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ED05F95-ECA2-2AE9-9B43-AC2E1D64C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01630DB7-F478-AB68-1ED7-ECA004CFE83D}"/>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3DA3ADB5-57EF-3378-C74B-0D34418F003E}"/>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62BA110-3EE2-C332-16A6-DCED5B24D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11F66867-B2C7-A81B-6624-081C6EB8FFE8}"/>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1DBFE01E-F2A2-BCFE-916D-53FE52488450}"/>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307477A7-2AD3-9C97-FA64-F2D66ED1E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03C0C98E-2A36-BB09-FDEC-8475088C2386}"/>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1F534EEF-378D-5986-DCDA-127DD9FA11EC}"/>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2DDBC603-37E1-C7A6-8F89-F982439CFF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20A6D4F5-5929-9EBB-781B-855683D5EE77}"/>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479F8290-EFD7-1249-2F93-F7B276ECCD4F}"/>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03CFB27E-3636-FBC1-93CD-DCE203C30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D576F953-C2E6-2C67-04DC-014534CCCEF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7CCD6F66-A284-D5E4-6F7E-B555A1AF56FC}"/>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085A256A-9163-1343-B095-DF32E44A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0159B338-33E4-2DE1-19E3-97E87360237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E6084338-AD38-A727-F937-92C15AAE866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7EC7B876-B0D1-77CC-5FA8-4399491828E9}"/>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0E4567E4-5A75-7A03-4046-5AAB4D38038A}"/>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1E660E50-5EF8-8AC1-5020-87B399264174}"/>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569C7D03-38F0-1EA6-963F-D8DAA223CA7A}"/>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99B482C6-94DE-5BC4-03E4-CE6384AED6A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BF0D1AC4-9D12-790B-508A-7D4362373DE1}"/>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363FE22C-14A8-A433-C52A-0FF45E7FC838}"/>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A9D8484A-046E-F660-323F-1B60C0C1D9C8}"/>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A83BD619-8EF0-B41D-2415-BAAF3EE205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C518848C-39C3-7708-74F4-B6738C041B5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07B89944-DCE2-91EC-0C7D-6E088F12D3F1}"/>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5572D556-6278-6638-6CDB-96D6DD8AA1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AABC8DED-2034-CEB4-44A9-ECA1E41C00BE}"/>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03B63BB4-A590-A627-F5F5-38BFC0DC7DB0}"/>
              </a:ext>
            </a:extLst>
          </p:cNvPr>
          <p:cNvGrpSpPr/>
          <p:nvPr/>
        </p:nvGrpSpPr>
        <p:grpSpPr>
          <a:xfrm>
            <a:off x="7776404" y="2406527"/>
            <a:ext cx="2516677" cy="837618"/>
            <a:chOff x="15554834" y="4812788"/>
            <a:chExt cx="5034010" cy="1675454"/>
          </a:xfrm>
        </p:grpSpPr>
        <p:sp>
          <p:nvSpPr>
            <p:cNvPr id="35" name="Text 22">
              <a:extLst>
                <a:ext uri="{FF2B5EF4-FFF2-40B4-BE49-F238E27FC236}">
                  <a16:creationId xmlns:a16="http://schemas.microsoft.com/office/drawing/2014/main" id="{8143E5E5-5EDC-0A9F-F89C-18CAC784ED01}"/>
                </a:ext>
              </a:extLst>
            </p:cNvPr>
            <p:cNvSpPr/>
            <p:nvPr/>
          </p:nvSpPr>
          <p:spPr>
            <a:xfrm>
              <a:off x="17040868" y="4812788"/>
              <a:ext cx="3547976"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solidFill>
                    <a:srgbClr val="FFFFFE"/>
                  </a:solidFill>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solidFill>
                  <a:srgbClr val="FFFFFE"/>
                </a:solidFill>
                <a:effectLst/>
                <a:uLnTx/>
                <a:uFillTx/>
                <a:latin typeface="Segoe UI Variable Display" pitchFamily="2" charset="0"/>
                <a:ea typeface="+mn-ea"/>
                <a:cs typeface="+mn-cs"/>
              </a:endParaRPr>
            </a:p>
          </p:txBody>
        </p:sp>
        <p:grpSp>
          <p:nvGrpSpPr>
            <p:cNvPr id="61" name="Group 60">
              <a:extLst>
                <a:ext uri="{FF2B5EF4-FFF2-40B4-BE49-F238E27FC236}">
                  <a16:creationId xmlns:a16="http://schemas.microsoft.com/office/drawing/2014/main" id="{6C87463C-A2F2-6AC4-0C81-6A63402E91C0}"/>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C40FB33F-C929-F728-1357-5934FEE99F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63DC71AF-8E83-9D7F-DF55-2D1793AE7255}"/>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02AA656D-FF57-263D-1770-F7C75FA014C0}"/>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977F2C98-234F-3B81-4AA8-128E1054DA98}"/>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a:ea typeface="+mn-ea"/>
                <a:cs typeface="+mn-cs"/>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E0AE8C12-D093-407C-C951-FE4A97BC038D}"/>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2DE79FEC-3399-6815-41C6-E6D54ADEA3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799EA1D0-DB7E-A9A3-D762-BECAD3771955}"/>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1026" name="Picture 2" descr="Github Copilot logo in PNG SVG Vector format - Free Download">
            <a:extLst>
              <a:ext uri="{FF2B5EF4-FFF2-40B4-BE49-F238E27FC236}">
                <a16:creationId xmlns:a16="http://schemas.microsoft.com/office/drawing/2014/main" id="{FA09C9E6-338D-97FA-5898-17EA8DC35F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5354" y="3349743"/>
            <a:ext cx="1531581" cy="124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5"/>
            <a:ext cx="5985310" cy="4509107"/>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The Open Source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AI Code Editor</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Essential Techniques for GitHub Copilot in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1"/>
            <a:ext cx="48152" cy="106615"/>
          </a:xfrm>
          <a:prstGeom prst="rect">
            <a:avLst/>
          </a:prstGeom>
        </p:spPr>
      </p:pic>
      <p:pic>
        <p:nvPicPr>
          <p:cNvPr id="10"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1"/>
            <a:ext cx="48152" cy="106615"/>
          </a:xfrm>
          <a:prstGeom prst="rect">
            <a:avLst/>
          </a:prstGeom>
        </p:spPr>
      </p:pic>
      <p:pic>
        <p:nvPicPr>
          <p:cNvPr id="11" name="Image 7" descr=" "/>
          <p:cNvPicPr>
            <a:picLocks noChangeAspect="1"/>
          </p:cNvPicPr>
          <p:nvPr/>
        </p:nvPicPr>
        <p:blipFill>
          <a:blip r:embed="rId11"/>
          <a:stretch>
            <a:fillRect/>
          </a:stretch>
        </p:blipFill>
        <p:spPr>
          <a:xfrm>
            <a:off x="6763410" y="508380"/>
            <a:ext cx="1760466" cy="2286503"/>
          </a:xfrm>
          <a:prstGeom prst="rect">
            <a:avLst/>
          </a:prstGeom>
        </p:spPr>
      </p:pic>
      <p:pic>
        <p:nvPicPr>
          <p:cNvPr id="12" name="Image 8" descr=" "/>
          <p:cNvPicPr>
            <a:picLocks noChangeAspect="1"/>
          </p:cNvPicPr>
          <p:nvPr/>
        </p:nvPicPr>
        <p:blipFill>
          <a:blip r:embed="rId12"/>
          <a:stretch>
            <a:fillRect/>
          </a:stretch>
        </p:blipFill>
        <p:spPr>
          <a:xfrm>
            <a:off x="6998756" y="1288141"/>
            <a:ext cx="1019672" cy="1090483"/>
          </a:xfrm>
          <a:prstGeom prst="rect">
            <a:avLst/>
          </a:prstGeom>
        </p:spPr>
      </p:pic>
      <p:pic>
        <p:nvPicPr>
          <p:cNvPr id="13" name="Image 9" descr=" "/>
          <p:cNvPicPr>
            <a:picLocks noChangeAspect="1"/>
          </p:cNvPicPr>
          <p:nvPr/>
        </p:nvPicPr>
        <p:blipFill>
          <a:blip r:embed="rId13"/>
          <a:stretch>
            <a:fillRect/>
          </a:stretch>
        </p:blipFill>
        <p:spPr>
          <a:xfrm>
            <a:off x="8648655" y="508380"/>
            <a:ext cx="3105134" cy="3657124"/>
          </a:xfrm>
          <a:prstGeom prst="rect">
            <a:avLst/>
          </a:prstGeom>
        </p:spPr>
      </p:pic>
      <p:pic>
        <p:nvPicPr>
          <p:cNvPr id="14" name="Image 10" descr=" "/>
          <p:cNvPicPr>
            <a:picLocks noChangeAspect="1"/>
          </p:cNvPicPr>
          <p:nvPr/>
        </p:nvPicPr>
        <p:blipFill>
          <a:blip r:embed="rId14"/>
          <a:stretch>
            <a:fillRect/>
          </a:stretch>
        </p:blipFill>
        <p:spPr>
          <a:xfrm>
            <a:off x="8648655" y="4286139"/>
            <a:ext cx="3105134" cy="2133322"/>
          </a:xfrm>
          <a:prstGeom prst="rect">
            <a:avLst/>
          </a:prstGeom>
        </p:spPr>
      </p:pic>
      <p:pic>
        <p:nvPicPr>
          <p:cNvPr id="15" name="Image 11" descr=" "/>
          <p:cNvPicPr>
            <a:picLocks noChangeAspect="1"/>
          </p:cNvPicPr>
          <p:nvPr/>
        </p:nvPicPr>
        <p:blipFill>
          <a:blip r:embed="rId15"/>
          <a:stretch>
            <a:fillRect/>
          </a:stretch>
        </p:blipFill>
        <p:spPr>
          <a:xfrm>
            <a:off x="6763410" y="2940058"/>
            <a:ext cx="1760466" cy="34781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35CA-AE77-B637-6D6A-F330D9201D97}"/>
              </a:ext>
            </a:extLst>
          </p:cNvPr>
          <p:cNvSpPr>
            <a:spLocks noGrp="1"/>
          </p:cNvSpPr>
          <p:nvPr>
            <p:ph type="ctrTitle"/>
          </p:nvPr>
        </p:nvSpPr>
        <p:spPr>
          <a:xfrm>
            <a:off x="683134" y="3517517"/>
            <a:ext cx="10181601" cy="1267843"/>
          </a:xfrm>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a:extLst>
              <a:ext uri="{FF2B5EF4-FFF2-40B4-BE49-F238E27FC236}">
                <a16:creationId xmlns:a16="http://schemas.microsoft.com/office/drawing/2014/main" id="{4C553CD9-412D-4F47-C7FF-3C24F116B829}"/>
              </a:ext>
            </a:extLst>
          </p:cNvPr>
          <p:cNvSpPr>
            <a:spLocks noGrp="1"/>
          </p:cNvSpPr>
          <p:nvPr>
            <p:ph type="body" sz="quarter" idx="31"/>
          </p:nvPr>
        </p:nvSpPr>
        <p:spPr>
          <a:xfrm>
            <a:off x="683133" y="2782223"/>
            <a:ext cx="10181601" cy="538736"/>
          </a:xfrm>
        </p:spPr>
        <p:txBody>
          <a:bodyPr/>
          <a:lstStyle/>
          <a:p>
            <a:r>
              <a:rPr lang="en-US" dirty="0">
                <a:latin typeface="Segoe UI" panose="020B0502040204020203" pitchFamily="34" charset="0"/>
                <a:cs typeface="Segoe UI" panose="020B0502040204020203" pitchFamily="34" charset="0"/>
              </a:rPr>
              <a:t>VS Code + Copilot</a:t>
            </a:r>
          </a:p>
        </p:txBody>
      </p:sp>
    </p:spTree>
    <p:extLst>
      <p:ext uri="{BB962C8B-B14F-4D97-AF65-F5344CB8AC3E}">
        <p14:creationId xmlns:p14="http://schemas.microsoft.com/office/powerpoint/2010/main" val="2709547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86CC-D2C2-D451-3463-A8B165144BC9}"/>
            </a:ext>
          </a:extLst>
        </p:cNvPr>
        <p:cNvGrpSpPr/>
        <p:nvPr/>
      </p:nvGrpSpPr>
      <p:grpSpPr>
        <a:xfrm>
          <a:off x="0" y="0"/>
          <a:ext cx="0" cy="0"/>
          <a:chOff x="0" y="0"/>
          <a:chExt cx="0" cy="0"/>
        </a:xfrm>
      </p:grpSpPr>
      <p:sp>
        <p:nvSpPr>
          <p:cNvPr id="7" name="Text 2">
            <a:extLst>
              <a:ext uri="{FF2B5EF4-FFF2-40B4-BE49-F238E27FC236}">
                <a16:creationId xmlns:a16="http://schemas.microsoft.com/office/drawing/2014/main" id="{827437A8-027F-6448-44F1-35343165F17F}"/>
              </a:ext>
            </a:extLst>
          </p:cNvPr>
          <p:cNvSpPr/>
          <p:nvPr/>
        </p:nvSpPr>
        <p:spPr>
          <a:xfrm>
            <a:off x="583372" y="2581911"/>
            <a:ext cx="3682981" cy="847089"/>
          </a:xfrm>
          <a:prstGeom prst="rect">
            <a:avLst/>
          </a:prstGeom>
          <a:noFill/>
          <a:ln/>
        </p:spPr>
        <p:txBody>
          <a:bodyPr wrap="square" lIns="0" tIns="0" rIns="0" bIns="0" rtlCol="0" anchor="t"/>
          <a:lstStyle/>
          <a:p>
            <a:pPr marL="0" marR="0" lvl="0" indent="0" algn="l" defTabSz="457109" rtl="0" eaLnBrk="1" fontAlgn="auto" latinLnBrk="0" hangingPunct="1">
              <a:lnSpc>
                <a:spcPts val="3399"/>
              </a:lnSpc>
              <a:spcBef>
                <a:spcPts val="0"/>
              </a:spcBef>
              <a:spcAft>
                <a:spcPts val="0"/>
              </a:spcAft>
              <a:buClrTx/>
              <a:buSzTx/>
              <a:buFontTx/>
              <a:buNone/>
              <a:tabLst/>
              <a:defRPr/>
            </a:pP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GitHub Copilot</a:t>
            </a:r>
            <a:b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b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Agent mode</a:t>
            </a:r>
          </a:p>
          <a:p>
            <a:pPr marL="0" marR="0" lvl="0" indent="0" algn="l" defTabSz="457109" rtl="0" eaLnBrk="1" fontAlgn="auto" latinLnBrk="0" hangingPunct="1">
              <a:lnSpc>
                <a:spcPts val="3399"/>
              </a:lnSpc>
              <a:spcBef>
                <a:spcPts val="0"/>
              </a:spcBef>
              <a:spcAft>
                <a:spcPts val="0"/>
              </a:spcAft>
              <a:buClrTx/>
              <a:buSzTx/>
              <a:buFontTx/>
              <a:buNone/>
              <a:tabLst/>
              <a:defRPr/>
            </a:pPr>
            <a:endPar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endParaRPr>
          </a:p>
        </p:txBody>
      </p:sp>
      <p:sp>
        <p:nvSpPr>
          <p:cNvPr id="9" name="Text 3">
            <a:extLst>
              <a:ext uri="{FF2B5EF4-FFF2-40B4-BE49-F238E27FC236}">
                <a16:creationId xmlns:a16="http://schemas.microsoft.com/office/drawing/2014/main" id="{FAB9E529-06BB-379F-E133-B5437DA43798}"/>
              </a:ext>
            </a:extLst>
          </p:cNvPr>
          <p:cNvSpPr/>
          <p:nvPr/>
        </p:nvSpPr>
        <p:spPr>
          <a:xfrm>
            <a:off x="573434" y="3577457"/>
            <a:ext cx="3478938" cy="2100202"/>
          </a:xfrm>
          <a:prstGeom prst="rect">
            <a:avLst/>
          </a:prstGeom>
          <a:noFill/>
          <a:ln/>
        </p:spPr>
        <p:txBody>
          <a:bodyPr wrap="square" lIns="0" tIns="0" rIns="0" bIns="0" rtlCol="0" anchor="t"/>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Now in </a:t>
            </a:r>
            <a:r>
              <a:rPr kumimoji="0" lang="en-US" sz="1400" b="1"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Visual Studio, Visual Studio Code</a:t>
            </a: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JetBrains IDEs, Eclipse, and Xcode</a:t>
            </a: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rPr>
              <a:t>https://aka.ms/copilot-free</a:t>
            </a: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mn-ea"/>
              <a:cs typeface="Segoe UI" panose="020B0502040204020203" pitchFamily="34" charset="0"/>
            </a:endParaRP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16871F2E-2D82-45D7-3587-070AD0907044}"/>
              </a:ext>
            </a:extLst>
          </p:cNvPr>
          <p:cNvPicPr>
            <a:picLocks noChangeAspect="1"/>
          </p:cNvPicPr>
          <p:nvPr/>
        </p:nvPicPr>
        <p:blipFill>
          <a:blip r:embed="rId3"/>
          <a:stretch>
            <a:fillRect/>
          </a:stretch>
        </p:blipFill>
        <p:spPr>
          <a:xfrm>
            <a:off x="4783564" y="790328"/>
            <a:ext cx="6909514" cy="5277345"/>
          </a:xfrm>
          <a:prstGeom prst="rect">
            <a:avLst/>
          </a:prstGeom>
        </p:spPr>
      </p:pic>
    </p:spTree>
    <p:extLst>
      <p:ext uri="{BB962C8B-B14F-4D97-AF65-F5344CB8AC3E}">
        <p14:creationId xmlns:p14="http://schemas.microsoft.com/office/powerpoint/2010/main" val="277606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7D83-C2B5-79EC-AA68-95B345BB18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06672BA-7EFA-4E3C-AE62-8CF9A4C105BA}"/>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4" name="Rounded Rectangle 3">
            <a:extLst>
              <a:ext uri="{FF2B5EF4-FFF2-40B4-BE49-F238E27FC236}">
                <a16:creationId xmlns:a16="http://schemas.microsoft.com/office/drawing/2014/main" id="{DF4A7E45-469F-93DF-135E-C1EAF81CE65A}"/>
              </a:ext>
            </a:extLst>
          </p:cNvPr>
          <p:cNvSpPr/>
          <p:nvPr/>
        </p:nvSpPr>
        <p:spPr>
          <a:xfrm>
            <a:off x="8343014" y="2073105"/>
            <a:ext cx="2597672" cy="3647211"/>
          </a:xfrm>
          <a:prstGeom prst="roundRect">
            <a:avLst>
              <a:gd name="adj" fmla="val 630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Rounded Rectangle 5">
            <a:extLst>
              <a:ext uri="{FF2B5EF4-FFF2-40B4-BE49-F238E27FC236}">
                <a16:creationId xmlns:a16="http://schemas.microsoft.com/office/drawing/2014/main" id="{256AB2BA-2E1E-5129-0AD2-2D0DD00A4E97}"/>
              </a:ext>
            </a:extLst>
          </p:cNvPr>
          <p:cNvSpPr/>
          <p:nvPr/>
        </p:nvSpPr>
        <p:spPr>
          <a:xfrm>
            <a:off x="8343014" y="3168502"/>
            <a:ext cx="2597672" cy="2802341"/>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 name="Text Placeholder 2">
            <a:extLst>
              <a:ext uri="{FF2B5EF4-FFF2-40B4-BE49-F238E27FC236}">
                <a16:creationId xmlns:a16="http://schemas.microsoft.com/office/drawing/2014/main" id="{4FA6FD43-D4E2-56A0-F665-F8DE7CBE1D9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Latest Models</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5B052C2E-72FF-0B29-BA94-F806E1483632}"/>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3A43B2-E01F-4FBF-0EAB-28FA921FCF1E}"/>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4D848EE-A4AB-D0B3-BE00-A9C98D859971}"/>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3B33A88F-F832-B6A8-F753-634629120C2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CAB9269F-A218-55D7-C594-DD2CE1C37752}"/>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072B06F-80F6-4C4D-5CE7-6A2E7C5B054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28EAB60F-AE38-AD02-2A40-8F93521A8929}"/>
              </a:ext>
            </a:extLst>
          </p:cNvPr>
          <p:cNvSpPr txBox="1"/>
          <p:nvPr/>
        </p:nvSpPr>
        <p:spPr>
          <a:xfrm>
            <a:off x="813298" y="2587775"/>
            <a:ext cx="4425856"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Use the best model for your task and project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with support for the latest models from OpenAI, Anthropic, and Gemini, including GPT 5, Gemini 2.5 Pro, and Claude Sonnet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Level up your interactions with GitHub Copilot with support for vision across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2">
            <a:extLst>
              <a:ext uri="{FF2B5EF4-FFF2-40B4-BE49-F238E27FC236}">
                <a16:creationId xmlns:a16="http://schemas.microsoft.com/office/drawing/2014/main" id="{F0E30A49-B4A5-E785-4D1C-7E874A8394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84" t="-25508"/>
          <a:stretch/>
        </p:blipFill>
        <p:spPr bwMode="auto">
          <a:xfrm>
            <a:off x="3364078" y="0"/>
            <a:ext cx="7908947" cy="597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0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B10D8-95ED-9FD3-C2B3-777ADAEE50D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D75C88-3A00-4AD1-BD32-2871A2A82072}"/>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1F6CDDD-EC80-3F92-33E0-B743432C95DA}"/>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Bring Your own model &amp; key</a:t>
            </a:r>
            <a:endParaRPr kumimoji="0" lang="en-US" sz="2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0FA7FAF6-ECBC-B89E-99C5-FF1277BAA08A}"/>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7B8964-F822-D169-BFAE-DB3691BCE892}"/>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B221A4F-95A2-B57D-C35A-818E31871F5B}"/>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F3A6DDBD-5FA5-3466-046D-2B9A744A2330}"/>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E61F92D2-AB0D-2BE0-C59B-D80DEAB8605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267DDAE-E472-2788-8977-26E20ABF5924}"/>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CBC0338C-F923-5443-E559-7388B948E1F3}"/>
              </a:ext>
            </a:extLst>
          </p:cNvPr>
          <p:cNvSpPr txBox="1"/>
          <p:nvPr/>
        </p:nvSpPr>
        <p:spPr>
          <a:xfrm>
            <a:off x="813298" y="3028772"/>
            <a:ext cx="4425856" cy="255454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Connect custom LLM providers and use model that work best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Anthropic, Azure OpenAI (including government), Google Vertex,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Ollama</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OpenRouter</a:t>
            </a:r>
            <a:endParaRPr kumimoji="0" lang="en-US" sz="18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Public Preview – Copilot Free &amp; Pro only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omputer program&#10;&#10;AI-generated content may be incorrect.">
            <a:extLst>
              <a:ext uri="{FF2B5EF4-FFF2-40B4-BE49-F238E27FC236}">
                <a16:creationId xmlns:a16="http://schemas.microsoft.com/office/drawing/2014/main" id="{3E0B6A69-D914-681B-4D49-60F5E0C78100}"/>
              </a:ext>
            </a:extLst>
          </p:cNvPr>
          <p:cNvPicPr>
            <a:picLocks noChangeAspect="1"/>
          </p:cNvPicPr>
          <p:nvPr/>
        </p:nvPicPr>
        <p:blipFill>
          <a:blip r:embed="rId4"/>
          <a:srcRect l="69300" t="32000" r="-45"/>
          <a:stretch/>
        </p:blipFill>
        <p:spPr>
          <a:xfrm>
            <a:off x="7272528" y="981456"/>
            <a:ext cx="4016642" cy="4986528"/>
          </a:xfrm>
          <a:prstGeom prst="rect">
            <a:avLst/>
          </a:prstGeom>
        </p:spPr>
      </p:pic>
    </p:spTree>
    <p:extLst>
      <p:ext uri="{BB962C8B-B14F-4D97-AF65-F5344CB8AC3E}">
        <p14:creationId xmlns:p14="http://schemas.microsoft.com/office/powerpoint/2010/main" val="1967281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885D-4481-E485-F3A6-3DBA40FD453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B318D57-72FE-6CA3-488C-0DD844C6E507}"/>
              </a:ext>
            </a:extLst>
          </p:cNvPr>
          <p:cNvGrpSpPr/>
          <p:nvPr/>
        </p:nvGrpSpPr>
        <p:grpSpPr>
          <a:xfrm>
            <a:off x="756379" y="1278711"/>
            <a:ext cx="2560753" cy="415936"/>
            <a:chOff x="768033" y="5970843"/>
            <a:chExt cx="2560753" cy="415936"/>
          </a:xfrm>
        </p:grpSpPr>
        <p:sp>
          <p:nvSpPr>
            <p:cNvPr id="4" name="Rounded Rectangle 3">
              <a:extLst>
                <a:ext uri="{FF2B5EF4-FFF2-40B4-BE49-F238E27FC236}">
                  <a16:creationId xmlns:a16="http://schemas.microsoft.com/office/drawing/2014/main" id="{05A5E1E5-297F-B230-BE0A-317D5DBA7623}"/>
                </a:ext>
              </a:extLst>
            </p:cNvPr>
            <p:cNvSpPr/>
            <p:nvPr/>
          </p:nvSpPr>
          <p:spPr>
            <a:xfrm>
              <a:off x="768033" y="5970843"/>
              <a:ext cx="256075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Team Customization</a:t>
              </a:r>
            </a:p>
          </p:txBody>
        </p:sp>
        <p:grpSp>
          <p:nvGrpSpPr>
            <p:cNvPr id="5" name="Google Shape;1693;p69">
              <a:extLst>
                <a:ext uri="{FF2B5EF4-FFF2-40B4-BE49-F238E27FC236}">
                  <a16:creationId xmlns:a16="http://schemas.microsoft.com/office/drawing/2014/main" id="{6E63B292-9390-66B0-0541-2E36FD5AD76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2E92CA-1BFA-3F51-6A62-2E980997701C}"/>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BA1280C0-2B9B-0FC5-1FD2-484472BC75BC}"/>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71042E1-5DEF-080E-6219-35593331630A}"/>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8CCB9295-3139-2F49-4808-2EF64E168264}"/>
              </a:ext>
            </a:extLst>
          </p:cNvPr>
          <p:cNvSpPr txBox="1">
            <a:spLocks/>
          </p:cNvSpPr>
          <p:nvPr/>
        </p:nvSpPr>
        <p:spPr>
          <a:xfrm>
            <a:off x="710622" y="19304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Personalized code and workflows</a:t>
            </a:r>
          </a:p>
        </p:txBody>
      </p:sp>
      <p:sp>
        <p:nvSpPr>
          <p:cNvPr id="3" name="TextBox 2">
            <a:extLst>
              <a:ext uri="{FF2B5EF4-FFF2-40B4-BE49-F238E27FC236}">
                <a16:creationId xmlns:a16="http://schemas.microsoft.com/office/drawing/2014/main" id="{F38EBD99-8FE2-C90B-1A77-9E1D1146CF86}"/>
              </a:ext>
            </a:extLst>
          </p:cNvPr>
          <p:cNvSpPr txBox="1"/>
          <p:nvPr/>
        </p:nvSpPr>
        <p:spPr>
          <a:xfrm>
            <a:off x="631929" y="3250775"/>
            <a:ext cx="4976030"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Build </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repeatable, AI-powered workflows for your team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prompt files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that describe their own prompts, tools, and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Scale domain knowledge from senior engineers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across the team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instructions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Next: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Create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modes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that encapsulate different workflows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like planning, debugging, etc.</a:t>
            </a:r>
          </a:p>
        </p:txBody>
      </p:sp>
      <p:pic>
        <p:nvPicPr>
          <p:cNvPr id="13" name="Picture 12">
            <a:extLst>
              <a:ext uri="{FF2B5EF4-FFF2-40B4-BE49-F238E27FC236}">
                <a16:creationId xmlns:a16="http://schemas.microsoft.com/office/drawing/2014/main" id="{B4B25233-DDAD-4B75-3038-90CD2854EBBD}"/>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1E47BFC9-7B88-C9AA-5A78-E8A76324B522}"/>
              </a:ext>
            </a:extLst>
          </p:cNvPr>
          <p:cNvPicPr>
            <a:picLocks noChangeAspect="1"/>
          </p:cNvPicPr>
          <p:nvPr/>
        </p:nvPicPr>
        <p:blipFill>
          <a:blip r:embed="rId4"/>
          <a:srcRect l="4995" t="5484" r="41534" b="12669"/>
          <a:stretch/>
        </p:blipFill>
        <p:spPr>
          <a:xfrm>
            <a:off x="6122529" y="1278711"/>
            <a:ext cx="5099148" cy="4300579"/>
          </a:xfrm>
          <a:prstGeom prst="rect">
            <a:avLst/>
          </a:prstGeom>
        </p:spPr>
      </p:pic>
    </p:spTree>
    <p:extLst>
      <p:ext uri="{BB962C8B-B14F-4D97-AF65-F5344CB8AC3E}">
        <p14:creationId xmlns:p14="http://schemas.microsoft.com/office/powerpoint/2010/main" val="762907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1B08-7B00-BE9E-5E13-BB846C30C7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64F271F-EF79-0AFB-7BC6-E1312E8F07D8}"/>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5AF2A28-BADE-F92E-2E30-C552083ED04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Extend agent mode with Model Context Protocol (MCP)</a:t>
            </a:r>
            <a:endParaRPr kumimoji="0" lang="en-US" sz="2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p>
        </p:txBody>
      </p:sp>
      <p:grpSp>
        <p:nvGrpSpPr>
          <p:cNvPr id="11" name="Group 10">
            <a:extLst>
              <a:ext uri="{FF2B5EF4-FFF2-40B4-BE49-F238E27FC236}">
                <a16:creationId xmlns:a16="http://schemas.microsoft.com/office/drawing/2014/main" id="{C8EF837D-4165-159C-83D1-51A301FA751A}"/>
              </a:ext>
            </a:extLst>
          </p:cNvPr>
          <p:cNvGrpSpPr/>
          <p:nvPr/>
        </p:nvGrpSpPr>
        <p:grpSpPr>
          <a:xfrm>
            <a:off x="918975" y="1055004"/>
            <a:ext cx="3020727" cy="415936"/>
            <a:chOff x="768032" y="5970843"/>
            <a:chExt cx="3020727" cy="415936"/>
          </a:xfrm>
        </p:grpSpPr>
        <p:sp>
          <p:nvSpPr>
            <p:cNvPr id="12" name="Rounded Rectangle 11">
              <a:extLst>
                <a:ext uri="{FF2B5EF4-FFF2-40B4-BE49-F238E27FC236}">
                  <a16:creationId xmlns:a16="http://schemas.microsoft.com/office/drawing/2014/main" id="{13B2D785-53A7-2704-D829-3AAAA8CE385B}"/>
                </a:ext>
              </a:extLst>
            </p:cNvPr>
            <p:cNvSpPr/>
            <p:nvPr/>
          </p:nvSpPr>
          <p:spPr>
            <a:xfrm>
              <a:off x="768032" y="5970843"/>
              <a:ext cx="302072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MCP Extensibility</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412FA1D1-6D4A-0826-78F3-68FF8801C809}"/>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4E5C0DD1-3554-4C17-65E0-177BFE586F57}"/>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006B5CA3-27D7-3AAE-E9C0-6D4F2572E97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9323B0B9-2E0E-0E9B-00CD-349CB784B95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376D5F61-2834-E48E-84F3-F810129CA4DC}"/>
              </a:ext>
            </a:extLst>
          </p:cNvPr>
          <p:cNvSpPr txBox="1"/>
          <p:nvPr/>
        </p:nvSpPr>
        <p:spPr>
          <a:xfrm>
            <a:off x="813298" y="3429000"/>
            <a:ext cx="4929580" cy="181588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Make agent mode your own by adding tools contributed by MCP servers like Figma, GitHub, or Perplexity.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VS Code is the </a:t>
            </a:r>
            <a:r>
              <a:rPr kumimoji="0" lang="en-US" sz="1600" b="0" i="1"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only</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editor to support the full MCP specification, including OAuth, prompts, sampling, and resources.</a:t>
            </a:r>
          </a:p>
        </p:txBody>
      </p:sp>
      <p:pic>
        <p:nvPicPr>
          <p:cNvPr id="6" name="Picture 5">
            <a:extLst>
              <a:ext uri="{FF2B5EF4-FFF2-40B4-BE49-F238E27FC236}">
                <a16:creationId xmlns:a16="http://schemas.microsoft.com/office/drawing/2014/main" id="{CF842C7C-59A7-70B5-84CE-EC3E0DBBE37A}"/>
              </a:ext>
            </a:extLst>
          </p:cNvPr>
          <p:cNvPicPr>
            <a:picLocks noChangeAspect="1"/>
          </p:cNvPicPr>
          <p:nvPr/>
        </p:nvPicPr>
        <p:blipFill>
          <a:blip r:embed="rId4"/>
          <a:srcRect l="17357" r="10705"/>
          <a:stretch/>
        </p:blipFill>
        <p:spPr>
          <a:xfrm>
            <a:off x="6009281" y="1178386"/>
            <a:ext cx="5263744" cy="4630066"/>
          </a:xfrm>
          <a:prstGeom prst="rect">
            <a:avLst/>
          </a:prstGeom>
        </p:spPr>
      </p:pic>
    </p:spTree>
    <p:extLst>
      <p:ext uri="{BB962C8B-B14F-4D97-AF65-F5344CB8AC3E}">
        <p14:creationId xmlns:p14="http://schemas.microsoft.com/office/powerpoint/2010/main" val="3388770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3EEE-3DE3-A615-2B1B-67ABF7471944}"/>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92CE0156-31F8-A363-83F4-90A0CA98235D}"/>
              </a:ext>
            </a:extLst>
          </p:cNvPr>
          <p:cNvSpPr txBox="1">
            <a:spLocks/>
          </p:cNvSpPr>
          <p:nvPr/>
        </p:nvSpPr>
        <p:spPr>
          <a:xfrm>
            <a:off x="1521086" y="777466"/>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web vibing</a:t>
            </a:r>
          </a:p>
        </p:txBody>
      </p:sp>
      <p:grpSp>
        <p:nvGrpSpPr>
          <p:cNvPr id="10" name="Group 9">
            <a:extLst>
              <a:ext uri="{FF2B5EF4-FFF2-40B4-BE49-F238E27FC236}">
                <a16:creationId xmlns:a16="http://schemas.microsoft.com/office/drawing/2014/main" id="{21E44503-8BC8-3033-B607-7E0D60438EF1}"/>
              </a:ext>
            </a:extLst>
          </p:cNvPr>
          <p:cNvGrpSpPr/>
          <p:nvPr/>
        </p:nvGrpSpPr>
        <p:grpSpPr>
          <a:xfrm>
            <a:off x="5004309" y="418682"/>
            <a:ext cx="2182316" cy="415936"/>
            <a:chOff x="5533665" y="418682"/>
            <a:chExt cx="2182316" cy="415936"/>
          </a:xfrm>
        </p:grpSpPr>
        <p:sp>
          <p:nvSpPr>
            <p:cNvPr id="3" name="Rounded Rectangle 2">
              <a:extLst>
                <a:ext uri="{FF2B5EF4-FFF2-40B4-BE49-F238E27FC236}">
                  <a16:creationId xmlns:a16="http://schemas.microsoft.com/office/drawing/2014/main" id="{97491CB1-43FF-54D5-D815-DB3C6CC8B63B}"/>
                </a:ext>
              </a:extLst>
            </p:cNvPr>
            <p:cNvSpPr/>
            <p:nvPr/>
          </p:nvSpPr>
          <p:spPr>
            <a:xfrm>
              <a:off x="5533665" y="418682"/>
              <a:ext cx="218231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Mona Sans" pitchFamily="2" charset="77"/>
                  <a:ea typeface="+mn-ea"/>
                  <a:cs typeface="+mn-cs"/>
                </a:rPr>
                <a:t>     Browser Context</a:t>
              </a:r>
            </a:p>
          </p:txBody>
        </p:sp>
        <p:grpSp>
          <p:nvGrpSpPr>
            <p:cNvPr id="4" name="Google Shape;1693;p69">
              <a:extLst>
                <a:ext uri="{FF2B5EF4-FFF2-40B4-BE49-F238E27FC236}">
                  <a16:creationId xmlns:a16="http://schemas.microsoft.com/office/drawing/2014/main" id="{10241AAA-EC78-6A08-C0C8-7748588DB7C8}"/>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56434D60-3248-F7EB-2899-92AA705880B8}"/>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5;p69">
                <a:extLst>
                  <a:ext uri="{FF2B5EF4-FFF2-40B4-BE49-F238E27FC236}">
                    <a16:creationId xmlns:a16="http://schemas.microsoft.com/office/drawing/2014/main" id="{E499CA16-66A5-F809-6B73-3961995F49B9}"/>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7" name="Google Shape;1696;p69">
                <a:extLst>
                  <a:ext uri="{FF2B5EF4-FFF2-40B4-BE49-F238E27FC236}">
                    <a16:creationId xmlns:a16="http://schemas.microsoft.com/office/drawing/2014/main" id="{E525DDB6-0FA9-726C-8469-C625AC06C845}"/>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grpSp>
      <p:pic>
        <p:nvPicPr>
          <p:cNvPr id="12" name="Media1">
            <a:hlinkClick r:id="" action="ppaction://media"/>
            <a:extLst>
              <a:ext uri="{FF2B5EF4-FFF2-40B4-BE49-F238E27FC236}">
                <a16:creationId xmlns:a16="http://schemas.microsoft.com/office/drawing/2014/main" id="{F1D10257-DF4A-9FEF-20FA-8FB584DFB23E}"/>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661739" y="1531721"/>
            <a:ext cx="9023350" cy="5075237"/>
          </a:xfrm>
        </p:spPr>
      </p:pic>
    </p:spTree>
    <p:extLst>
      <p:ext uri="{BB962C8B-B14F-4D97-AF65-F5344CB8AC3E}">
        <p14:creationId xmlns:p14="http://schemas.microsoft.com/office/powerpoint/2010/main" val="14479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B4C1-9ABA-0C1A-3577-9B7A26F47A1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EC89B5-E426-00D0-51B4-A9D7C1F9F557}"/>
              </a:ext>
            </a:extLst>
          </p:cNvPr>
          <p:cNvPicPr>
            <a:picLocks noChangeAspect="1"/>
          </p:cNvPicPr>
          <p:nvPr/>
        </p:nvPicPr>
        <p:blipFill>
          <a:blip r:embed="rId5"/>
          <a:srcRect l="9" r="9"/>
          <a:stretch/>
        </p:blipFill>
        <p:spPr>
          <a:xfrm rot="10800000">
            <a:off x="1064" y="0"/>
            <a:ext cx="12190936" cy="6858598"/>
          </a:xfrm>
          <a:prstGeom prst="rect">
            <a:avLst/>
          </a:prstGeom>
        </p:spPr>
      </p:pic>
      <p:sp>
        <p:nvSpPr>
          <p:cNvPr id="8" name="Text Placeholder 2">
            <a:extLst>
              <a:ext uri="{FF2B5EF4-FFF2-40B4-BE49-F238E27FC236}">
                <a16:creationId xmlns:a16="http://schemas.microsoft.com/office/drawing/2014/main" id="{17439D25-DEC4-96FB-34A9-8865FD82A963}"/>
              </a:ext>
            </a:extLst>
          </p:cNvPr>
          <p:cNvSpPr txBox="1">
            <a:spLocks/>
          </p:cNvSpPr>
          <p:nvPr/>
        </p:nvSpPr>
        <p:spPr>
          <a:xfrm>
            <a:off x="1521086" y="834618"/>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Copilot-powered Data Science</a:t>
            </a:r>
          </a:p>
        </p:txBody>
      </p:sp>
      <p:grpSp>
        <p:nvGrpSpPr>
          <p:cNvPr id="10" name="Group 9">
            <a:extLst>
              <a:ext uri="{FF2B5EF4-FFF2-40B4-BE49-F238E27FC236}">
                <a16:creationId xmlns:a16="http://schemas.microsoft.com/office/drawing/2014/main" id="{B0A6EC3F-0BE9-20F9-C391-9A83DAEA8081}"/>
              </a:ext>
            </a:extLst>
          </p:cNvPr>
          <p:cNvGrpSpPr/>
          <p:nvPr/>
        </p:nvGrpSpPr>
        <p:grpSpPr>
          <a:xfrm>
            <a:off x="4383854" y="418682"/>
            <a:ext cx="3423226" cy="415936"/>
            <a:chOff x="5533665" y="418682"/>
            <a:chExt cx="3423226" cy="415936"/>
          </a:xfrm>
        </p:grpSpPr>
        <p:sp>
          <p:nvSpPr>
            <p:cNvPr id="3" name="Rounded Rectangle 2">
              <a:extLst>
                <a:ext uri="{FF2B5EF4-FFF2-40B4-BE49-F238E27FC236}">
                  <a16:creationId xmlns:a16="http://schemas.microsoft.com/office/drawing/2014/main" id="{845E74D6-FA1D-8744-BC8A-FDB9FB308385}"/>
                </a:ext>
              </a:extLst>
            </p:cNvPr>
            <p:cNvSpPr/>
            <p:nvPr/>
          </p:nvSpPr>
          <p:spPr>
            <a:xfrm>
              <a:off x="5533665" y="418682"/>
              <a:ext cx="342322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Data Science &amp; AI Engineering</a:t>
              </a:r>
            </a:p>
          </p:txBody>
        </p:sp>
        <p:grpSp>
          <p:nvGrpSpPr>
            <p:cNvPr id="4" name="Google Shape;1693;p69">
              <a:extLst>
                <a:ext uri="{FF2B5EF4-FFF2-40B4-BE49-F238E27FC236}">
                  <a16:creationId xmlns:a16="http://schemas.microsoft.com/office/drawing/2014/main" id="{463127DC-2A89-BA4F-C035-0CBDE9C3D9F0}"/>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E40EC04E-0530-D96A-5445-4FAB0C38EB5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Google Shape;1695;p69">
                <a:extLst>
                  <a:ext uri="{FF2B5EF4-FFF2-40B4-BE49-F238E27FC236}">
                    <a16:creationId xmlns:a16="http://schemas.microsoft.com/office/drawing/2014/main" id="{D501B6CD-68C2-1BCE-25FA-477FA0D6980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6;p69">
                <a:extLst>
                  <a:ext uri="{FF2B5EF4-FFF2-40B4-BE49-F238E27FC236}">
                    <a16:creationId xmlns:a16="http://schemas.microsoft.com/office/drawing/2014/main" id="{9BCC5263-7AE1-01FA-BBC2-D386DB2D153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pic>
        <p:nvPicPr>
          <p:cNvPr id="14" name="Video that shows using Copilot Edits to modify a notebook">
            <a:hlinkClick r:id="" action="ppaction://media"/>
            <a:extLst>
              <a:ext uri="{FF2B5EF4-FFF2-40B4-BE49-F238E27FC236}">
                <a16:creationId xmlns:a16="http://schemas.microsoft.com/office/drawing/2014/main" id="{DCFE7277-B62C-7F1D-39CA-6680C6A641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4957" y="1667260"/>
            <a:ext cx="9465037" cy="4919847"/>
          </a:xfrm>
          <a:prstGeom prst="rect">
            <a:avLst/>
          </a:prstGeom>
        </p:spPr>
      </p:pic>
    </p:spTree>
    <p:extLst>
      <p:ext uri="{BB962C8B-B14F-4D97-AF65-F5344CB8AC3E}">
        <p14:creationId xmlns:p14="http://schemas.microsoft.com/office/powerpoint/2010/main" val="17436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D03F-2D29-3820-2428-D4C7FF08EB5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2E5BEC9-436C-57FB-C6EC-C1B0F7A73175}"/>
              </a:ext>
            </a:extLst>
          </p:cNvPr>
          <p:cNvGrpSpPr/>
          <p:nvPr/>
        </p:nvGrpSpPr>
        <p:grpSpPr>
          <a:xfrm>
            <a:off x="782181" y="1969276"/>
            <a:ext cx="3446921" cy="415936"/>
            <a:chOff x="768032" y="5970843"/>
            <a:chExt cx="3446921" cy="415936"/>
          </a:xfrm>
        </p:grpSpPr>
        <p:sp>
          <p:nvSpPr>
            <p:cNvPr id="4" name="Rounded Rectangle 3">
              <a:extLst>
                <a:ext uri="{FF2B5EF4-FFF2-40B4-BE49-F238E27FC236}">
                  <a16:creationId xmlns:a16="http://schemas.microsoft.com/office/drawing/2014/main" id="{33D0406B-9E4D-8817-25A5-CC40017FD978}"/>
                </a:ext>
              </a:extLst>
            </p:cNvPr>
            <p:cNvSpPr/>
            <p:nvPr/>
          </p:nvSpPr>
          <p:spPr>
            <a:xfrm>
              <a:off x="768032" y="5970843"/>
              <a:ext cx="3446921"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Java &amp; .NET Upgrade (Preview)</a:t>
              </a:r>
            </a:p>
          </p:txBody>
        </p:sp>
        <p:grpSp>
          <p:nvGrpSpPr>
            <p:cNvPr id="5" name="Google Shape;1693;p69">
              <a:extLst>
                <a:ext uri="{FF2B5EF4-FFF2-40B4-BE49-F238E27FC236}">
                  <a16:creationId xmlns:a16="http://schemas.microsoft.com/office/drawing/2014/main" id="{734606CD-5803-477F-50AD-862B92B30552}"/>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E23C4B-3773-9B5D-54F2-7B5A279429EE}"/>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027D5FFA-ED6F-5ABA-CB6F-4D1012D3A5C6}"/>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2E86DEF-4A04-71D3-C79B-0D8E08BF5E90}"/>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14A24BB9-4446-9066-A1BA-3CEAF6A45B2D}"/>
              </a:ext>
            </a:extLst>
          </p:cNvPr>
          <p:cNvSpPr txBox="1">
            <a:spLocks/>
          </p:cNvSpPr>
          <p:nvPr/>
        </p:nvSpPr>
        <p:spPr>
          <a:xfrm>
            <a:off x="736425" y="2621031"/>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Specialized agents to reduce developer toil</a:t>
            </a:r>
          </a:p>
        </p:txBody>
      </p:sp>
      <p:sp>
        <p:nvSpPr>
          <p:cNvPr id="3" name="TextBox 2">
            <a:extLst>
              <a:ext uri="{FF2B5EF4-FFF2-40B4-BE49-F238E27FC236}">
                <a16:creationId xmlns:a16="http://schemas.microsoft.com/office/drawing/2014/main" id="{96B44987-B992-09AE-827F-29A17848D8CC}"/>
              </a:ext>
            </a:extLst>
          </p:cNvPr>
          <p:cNvSpPr txBox="1"/>
          <p:nvPr/>
        </p:nvSpPr>
        <p:spPr>
          <a:xfrm>
            <a:off x="693336" y="4223410"/>
            <a:ext cx="4425856"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Expert team members to solve specialized problems and reduce engineering toil.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Leading with agents for .NET and Java upgrade, with more in the pipeline.</a:t>
            </a:r>
          </a:p>
        </p:txBody>
      </p:sp>
      <p:pic>
        <p:nvPicPr>
          <p:cNvPr id="13" name="Picture 12">
            <a:extLst>
              <a:ext uri="{FF2B5EF4-FFF2-40B4-BE49-F238E27FC236}">
                <a16:creationId xmlns:a16="http://schemas.microsoft.com/office/drawing/2014/main" id="{78A98D9B-B3B9-543E-EF93-CF9C0FD13A13}"/>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5CDB1C5F-48D3-C381-6B98-24DB8CB1B5AB}"/>
              </a:ext>
            </a:extLst>
          </p:cNvPr>
          <p:cNvPicPr>
            <a:picLocks noChangeAspect="1"/>
          </p:cNvPicPr>
          <p:nvPr/>
        </p:nvPicPr>
        <p:blipFill>
          <a:blip r:embed="rId4"/>
          <a:stretch>
            <a:fillRect/>
          </a:stretch>
        </p:blipFill>
        <p:spPr>
          <a:xfrm>
            <a:off x="6130149" y="1819124"/>
            <a:ext cx="5059257" cy="3387473"/>
          </a:xfrm>
          <a:prstGeom prst="rect">
            <a:avLst/>
          </a:prstGeom>
        </p:spPr>
      </p:pic>
    </p:spTree>
    <p:extLst>
      <p:ext uri="{BB962C8B-B14F-4D97-AF65-F5344CB8AC3E}">
        <p14:creationId xmlns:p14="http://schemas.microsoft.com/office/powerpoint/2010/main" val="726308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F0F9-34EE-8B62-903D-D83E71ED409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B613DA-377A-78D3-5DD4-E58639DAADE2}"/>
              </a:ext>
            </a:extLst>
          </p:cNvPr>
          <p:cNvGrpSpPr/>
          <p:nvPr/>
        </p:nvGrpSpPr>
        <p:grpSpPr>
          <a:xfrm>
            <a:off x="782181" y="1012010"/>
            <a:ext cx="4033010" cy="415936"/>
            <a:chOff x="768032" y="5970843"/>
            <a:chExt cx="4033010" cy="415936"/>
          </a:xfrm>
        </p:grpSpPr>
        <p:sp>
          <p:nvSpPr>
            <p:cNvPr id="4" name="Rounded Rectangle 3">
              <a:extLst>
                <a:ext uri="{FF2B5EF4-FFF2-40B4-BE49-F238E27FC236}">
                  <a16:creationId xmlns:a16="http://schemas.microsoft.com/office/drawing/2014/main" id="{19272B85-73F4-D70B-83A9-D85F5A11EF7D}"/>
                </a:ext>
              </a:extLst>
            </p:cNvPr>
            <p:cNvSpPr/>
            <p:nvPr/>
          </p:nvSpPr>
          <p:spPr>
            <a:xfrm>
              <a:off x="768032" y="5970843"/>
              <a:ext cx="4033010"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VS Code &amp; Coding Agent (Preview)</a:t>
              </a:r>
            </a:p>
          </p:txBody>
        </p:sp>
        <p:grpSp>
          <p:nvGrpSpPr>
            <p:cNvPr id="5" name="Google Shape;1693;p69">
              <a:extLst>
                <a:ext uri="{FF2B5EF4-FFF2-40B4-BE49-F238E27FC236}">
                  <a16:creationId xmlns:a16="http://schemas.microsoft.com/office/drawing/2014/main" id="{74D31B1B-D6D7-20D4-C442-92B3CA71AC0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7A75B277-44E7-FB0C-CB1A-97BEA5DA787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E489D480-9330-7692-9E84-B1E9A8AF926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2479D2DD-2CF0-C683-4B97-4D8BB108409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C0A9A107-2D7A-10A5-5E28-B71B5223D297}"/>
              </a:ext>
            </a:extLst>
          </p:cNvPr>
          <p:cNvSpPr txBox="1">
            <a:spLocks/>
          </p:cNvSpPr>
          <p:nvPr/>
        </p:nvSpPr>
        <p:spPr>
          <a:xfrm>
            <a:off x="736425" y="16637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Hand off tasks to async agents</a:t>
            </a:r>
          </a:p>
        </p:txBody>
      </p:sp>
      <p:sp>
        <p:nvSpPr>
          <p:cNvPr id="3" name="TextBox 2">
            <a:extLst>
              <a:ext uri="{FF2B5EF4-FFF2-40B4-BE49-F238E27FC236}">
                <a16:creationId xmlns:a16="http://schemas.microsoft.com/office/drawing/2014/main" id="{ADFCF821-7954-E963-5284-3FDA07021991}"/>
              </a:ext>
            </a:extLst>
          </p:cNvPr>
          <p:cNvSpPr txBox="1"/>
          <p:nvPr/>
        </p:nvSpPr>
        <p:spPr>
          <a:xfrm>
            <a:off x="736425" y="2853746"/>
            <a:ext cx="4425856"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Developers can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achieve even more with agent mode by delegating tasks to coding agent</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 VS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Coding agent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works just like any other team member</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by creating issues and submitting PRs.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Builds on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deep integration with GitHub platform across IDEs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developers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6E1BABBB-95E3-4493-F647-AFC7D7DAE0E8}"/>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2AADC9E1-1749-66FB-A9FB-4F25B12056AE}"/>
              </a:ext>
            </a:extLst>
          </p:cNvPr>
          <p:cNvPicPr>
            <a:picLocks noChangeAspect="1"/>
          </p:cNvPicPr>
          <p:nvPr/>
        </p:nvPicPr>
        <p:blipFill>
          <a:blip r:embed="rId4"/>
          <a:srcRect r="26015"/>
          <a:stretch/>
        </p:blipFill>
        <p:spPr>
          <a:xfrm>
            <a:off x="6301043" y="1223157"/>
            <a:ext cx="4628077" cy="4411687"/>
          </a:xfrm>
          <a:prstGeom prst="rect">
            <a:avLst/>
          </a:prstGeom>
        </p:spPr>
      </p:pic>
    </p:spTree>
    <p:extLst>
      <p:ext uri="{BB962C8B-B14F-4D97-AF65-F5344CB8AC3E}">
        <p14:creationId xmlns:p14="http://schemas.microsoft.com/office/powerpoint/2010/main" val="22617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6"/>
            <a:ext cx="6038819" cy="3396808"/>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The Open Source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AI Code Editor</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Essential Techniques for GitHub Copilot in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7054814" y="508380"/>
            <a:ext cx="4629126" cy="3288872"/>
          </a:xfrm>
          <a:prstGeom prst="rect">
            <a:avLst/>
          </a:prstGeom>
        </p:spPr>
      </p:pic>
      <p:pic>
        <p:nvPicPr>
          <p:cNvPr id="7" name="Image 3" descr=" "/>
          <p:cNvPicPr>
            <a:picLocks noChangeAspect="1"/>
          </p:cNvPicPr>
          <p:nvPr/>
        </p:nvPicPr>
        <p:blipFill>
          <a:blip r:embed="rId6"/>
          <a:stretch>
            <a:fillRect/>
          </a:stretch>
        </p:blipFill>
        <p:spPr>
          <a:xfrm>
            <a:off x="507998" y="5676608"/>
            <a:ext cx="673096" cy="673012"/>
          </a:xfrm>
          <a:prstGeom prst="rect">
            <a:avLst/>
          </a:prstGeom>
        </p:spPr>
      </p:pic>
      <p:pic>
        <p:nvPicPr>
          <p:cNvPr id="8" name="Image 4" descr=" "/>
          <p:cNvPicPr>
            <a:picLocks noChangeAspect="1"/>
          </p:cNvPicPr>
          <p:nvPr/>
        </p:nvPicPr>
        <p:blipFill>
          <a:blip r:embed="rId7"/>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stretch>
            <a:fillRect/>
          </a:stretch>
        </p:blipFill>
        <p:spPr>
          <a:xfrm>
            <a:off x="1371593" y="5682957"/>
            <a:ext cx="660397" cy="660314"/>
          </a:xfrm>
          <a:prstGeom prst="rect">
            <a:avLst/>
          </a:prstGeom>
        </p:spPr>
      </p:pic>
      <p:pic>
        <p:nvPicPr>
          <p:cNvPr id="10" name="Image 6"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65" y="6066420"/>
            <a:ext cx="48152" cy="106614"/>
          </a:xfrm>
          <a:prstGeom prst="rect">
            <a:avLst/>
          </a:prstGeom>
        </p:spPr>
      </p:pic>
      <p:pic>
        <p:nvPicPr>
          <p:cNvPr id="11" name="Image 7"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43066" y="6066420"/>
            <a:ext cx="48152" cy="106614"/>
          </a:xfrm>
          <a:prstGeom prst="rect">
            <a:avLst/>
          </a:prstGeom>
        </p:spPr>
      </p:pic>
      <p:sp>
        <p:nvSpPr>
          <p:cNvPr id="12" name="Text 2"/>
          <p:cNvSpPr/>
          <p:nvPr/>
        </p:nvSpPr>
        <p:spPr>
          <a:xfrm>
            <a:off x="10039298" y="1778215"/>
            <a:ext cx="2770702" cy="833858"/>
          </a:xfrm>
          <a:prstGeom prst="rect">
            <a:avLst/>
          </a:prstGeom>
          <a:noFill/>
          <a:ln/>
        </p:spPr>
        <p:txBody>
          <a:bodyPr wrap="square" lIns="0" tIns="0" rIns="0" bIns="0" rtlCol="0" anchor="t"/>
          <a:lstStyle/>
          <a:p>
            <a:pPr marL="0" marR="0" lvl="0" indent="0" algn="l" defTabSz="914400" rtl="0" eaLnBrk="1" fontAlgn="auto" latinLnBrk="0" hangingPunct="1">
              <a:lnSpc>
                <a:spcPts val="2929"/>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Firstname </a:t>
            </a:r>
            <a:endParaRPr kumimoji="0" lang="en-US" sz="2000" b="0" i="0" u="none" strike="noStrike" kern="1200" cap="none" spc="0" normalizeH="0" baseline="0" noProof="0">
              <a:ln>
                <a:noFill/>
              </a:ln>
              <a:solidFill>
                <a:srgbClr val="FFFFFE"/>
              </a:solidFill>
              <a:effectLst/>
              <a:uLnTx/>
              <a:uFillTx/>
              <a:latin typeface="Arial" panose="020B0604020202020204"/>
              <a:ea typeface="+mn-ea"/>
              <a:cs typeface="+mn-cs"/>
            </a:endParaRPr>
          </a:p>
          <a:p>
            <a:pPr marL="0" marR="0" lvl="0" indent="0" algn="l" defTabSz="914400" rtl="0" eaLnBrk="1" fontAlgn="auto" latinLnBrk="0" hangingPunct="1">
              <a:lnSpc>
                <a:spcPts val="2929"/>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Lastname</a:t>
            </a:r>
            <a:endParaRPr kumimoji="0" lang="en-US" sz="20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13" name="Text 3"/>
          <p:cNvSpPr/>
          <p:nvPr/>
        </p:nvSpPr>
        <p:spPr>
          <a:xfrm>
            <a:off x="10039298" y="2578211"/>
            <a:ext cx="2736836" cy="273014"/>
          </a:xfrm>
          <a:prstGeom prst="rect">
            <a:avLst/>
          </a:prstGeom>
          <a:noFill/>
          <a:ln/>
        </p:spPr>
        <p:txBody>
          <a:bodyPr wrap="square" lIns="0" tIns="0" rIns="0" bIns="0" rtlCol="0" anchor="t"/>
          <a:lstStyle/>
          <a:p>
            <a:pPr marL="0" marR="0" lvl="0" indent="0" algn="l" defTabSz="914400" rtl="0" eaLnBrk="1" fontAlgn="auto" latinLnBrk="0" hangingPunct="1">
              <a:lnSpc>
                <a:spcPts val="1758"/>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Title</a:t>
            </a:r>
            <a:endParaRPr kumimoji="0" lang="en-US" sz="12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4" name="Image 8" descr=" "/>
          <p:cNvPicPr>
            <a:picLocks noChangeAspect="1"/>
          </p:cNvPicPr>
          <p:nvPr/>
        </p:nvPicPr>
        <p:blipFill>
          <a:blip r:embed="rId12"/>
          <a:stretch>
            <a:fillRect/>
          </a:stretch>
        </p:blipFill>
        <p:spPr>
          <a:xfrm>
            <a:off x="7619961" y="1136949"/>
            <a:ext cx="2025639" cy="20253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5EE8C-9215-BD8C-4E3F-F5BE4F9FA07C}"/>
            </a:ext>
          </a:extLst>
        </p:cNvPr>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8233B89E-89E5-C05D-8B3E-CA7F86F6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E87F62-B5AA-C9BB-E5EF-F422FFD03A3B}"/>
              </a:ext>
            </a:extLst>
          </p:cNvPr>
          <p:cNvSpPr>
            <a:spLocks noGrp="1"/>
          </p:cNvSpPr>
          <p:nvPr>
            <p:ph type="pic" idx="2"/>
          </p:nvPr>
        </p:nvSpPr>
        <p:spPr/>
        <p:txBody>
          <a:bodyPr/>
          <a:lstStyle/>
          <a:p>
            <a:endParaRPr lang="en-US"/>
          </a:p>
        </p:txBody>
      </p:sp>
      <p:sp>
        <p:nvSpPr>
          <p:cNvPr id="3" name="Text Placeholder 2">
            <a:extLst>
              <a:ext uri="{FF2B5EF4-FFF2-40B4-BE49-F238E27FC236}">
                <a16:creationId xmlns:a16="http://schemas.microsoft.com/office/drawing/2014/main" id="{970306DF-DBDA-9ECD-DE54-1B589D8D052E}"/>
              </a:ext>
            </a:extLst>
          </p:cNvPr>
          <p:cNvSpPr>
            <a:spLocks noGrp="1"/>
          </p:cNvSpPr>
          <p:nvPr>
            <p:ph type="body" sz="quarter" idx="22"/>
          </p:nvPr>
        </p:nvSpPr>
        <p:spPr/>
        <p:txBody>
          <a:bodyPr/>
          <a:lstStyle/>
          <a:p>
            <a:endParaRPr lang="en-US" dirty="0"/>
          </a:p>
        </p:txBody>
      </p:sp>
      <p:sp>
        <p:nvSpPr>
          <p:cNvPr id="4" name="Text Placeholder 3">
            <a:extLst>
              <a:ext uri="{FF2B5EF4-FFF2-40B4-BE49-F238E27FC236}">
                <a16:creationId xmlns:a16="http://schemas.microsoft.com/office/drawing/2014/main" id="{E7396E11-C962-03B1-E8A9-1C82D23F491B}"/>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EB1148AD-2AC3-7671-B6B3-5947431C5F25}"/>
              </a:ext>
            </a:extLst>
          </p:cNvPr>
          <p:cNvSpPr>
            <a:spLocks noGrp="1"/>
          </p:cNvSpPr>
          <p:nvPr>
            <p:ph type="body" sz="quarter" idx="25"/>
          </p:nvPr>
        </p:nvSpPr>
        <p:spPr/>
        <p:txBody>
          <a:bodyPr/>
          <a:lstStyle/>
          <a:p>
            <a:endParaRPr lang="en-US"/>
          </a:p>
        </p:txBody>
      </p:sp>
      <p:sp>
        <p:nvSpPr>
          <p:cNvPr id="6" name="Text Placeholder 5">
            <a:extLst>
              <a:ext uri="{FF2B5EF4-FFF2-40B4-BE49-F238E27FC236}">
                <a16:creationId xmlns:a16="http://schemas.microsoft.com/office/drawing/2014/main" id="{66EA126F-EEEB-1BA5-5BDE-27AD9BBB4DF9}"/>
              </a:ext>
            </a:extLst>
          </p:cNvPr>
          <p:cNvSpPr>
            <a:spLocks noGrp="1"/>
          </p:cNvSpPr>
          <p:nvPr>
            <p:ph type="body" sz="quarter" idx="26"/>
          </p:nvPr>
        </p:nvSpPr>
        <p:spPr/>
        <p:txBody>
          <a:bodyPr/>
          <a:lstStyle/>
          <a:p>
            <a:endParaRPr lang="en-US"/>
          </a:p>
        </p:txBody>
      </p:sp>
      <p:sp>
        <p:nvSpPr>
          <p:cNvPr id="7" name="Text Placeholder 6">
            <a:extLst>
              <a:ext uri="{FF2B5EF4-FFF2-40B4-BE49-F238E27FC236}">
                <a16:creationId xmlns:a16="http://schemas.microsoft.com/office/drawing/2014/main" id="{0745F880-33A0-B7AF-53E8-7F11D4395324}"/>
              </a:ext>
            </a:extLst>
          </p:cNvPr>
          <p:cNvSpPr>
            <a:spLocks noGrp="1"/>
          </p:cNvSpPr>
          <p:nvPr>
            <p:ph type="body" sz="quarter" idx="28"/>
          </p:nvPr>
        </p:nvSpPr>
        <p:spPr/>
        <p:txBody>
          <a:bodyPr/>
          <a:lstStyle/>
          <a:p>
            <a:endParaRPr lang="en-US"/>
          </a:p>
        </p:txBody>
      </p:sp>
      <p:sp>
        <p:nvSpPr>
          <p:cNvPr id="8" name="Text Placeholder 7">
            <a:extLst>
              <a:ext uri="{FF2B5EF4-FFF2-40B4-BE49-F238E27FC236}">
                <a16:creationId xmlns:a16="http://schemas.microsoft.com/office/drawing/2014/main" id="{5682E449-E66A-7DA8-036A-89F26323C505}"/>
              </a:ext>
            </a:extLst>
          </p:cNvPr>
          <p:cNvSpPr>
            <a:spLocks noGrp="1"/>
          </p:cNvSpPr>
          <p:nvPr>
            <p:ph type="body" sz="quarter" idx="29"/>
          </p:nvPr>
        </p:nvSpPr>
        <p:spPr/>
        <p:txBody>
          <a:bodyPr/>
          <a:lstStyle/>
          <a:p>
            <a:endParaRPr lang="en-US"/>
          </a:p>
        </p:txBody>
      </p:sp>
      <p:sp>
        <p:nvSpPr>
          <p:cNvPr id="9" name="Text Placeholder 8">
            <a:extLst>
              <a:ext uri="{FF2B5EF4-FFF2-40B4-BE49-F238E27FC236}">
                <a16:creationId xmlns:a16="http://schemas.microsoft.com/office/drawing/2014/main" id="{138163D9-0645-0920-AC29-CFC1510A5531}"/>
              </a:ext>
            </a:extLst>
          </p:cNvPr>
          <p:cNvSpPr>
            <a:spLocks noGrp="1"/>
          </p:cNvSpPr>
          <p:nvPr>
            <p:ph type="body" sz="quarter" idx="31"/>
          </p:nvPr>
        </p:nvSpPr>
        <p:spPr/>
        <p:txBody>
          <a:bodyPr/>
          <a:lstStyle/>
          <a:p>
            <a:endParaRPr lang="en-US"/>
          </a:p>
        </p:txBody>
      </p:sp>
      <p:sp>
        <p:nvSpPr>
          <p:cNvPr id="10" name="Text Placeholder 9">
            <a:extLst>
              <a:ext uri="{FF2B5EF4-FFF2-40B4-BE49-F238E27FC236}">
                <a16:creationId xmlns:a16="http://schemas.microsoft.com/office/drawing/2014/main" id="{4EF12B2F-9600-B627-21E6-305F98E81055}"/>
              </a:ext>
            </a:extLst>
          </p:cNvPr>
          <p:cNvSpPr>
            <a:spLocks noGrp="1"/>
          </p:cNvSpPr>
          <p:nvPr>
            <p:ph type="body" sz="quarter" idx="32"/>
          </p:nvPr>
        </p:nvSpPr>
        <p:spPr/>
        <p:txBody>
          <a:bodyPr/>
          <a:lstStyle/>
          <a:p>
            <a:endParaRPr lang="en-US"/>
          </a:p>
        </p:txBody>
      </p:sp>
      <p:sp>
        <p:nvSpPr>
          <p:cNvPr id="11" name="Picture Placeholder 10">
            <a:extLst>
              <a:ext uri="{FF2B5EF4-FFF2-40B4-BE49-F238E27FC236}">
                <a16:creationId xmlns:a16="http://schemas.microsoft.com/office/drawing/2014/main" id="{9D5F717E-A7D7-2AAF-500D-03E29B71E1D2}"/>
              </a:ext>
            </a:extLst>
          </p:cNvPr>
          <p:cNvSpPr>
            <a:spLocks noGrp="1"/>
          </p:cNvSpPr>
          <p:nvPr>
            <p:ph type="pic" idx="33"/>
          </p:nvPr>
        </p:nvSpPr>
        <p:spPr/>
        <p:txBody>
          <a:bodyPr/>
          <a:lstStyle/>
          <a:p>
            <a:endParaRPr lang="en-US"/>
          </a:p>
        </p:txBody>
      </p:sp>
      <p:sp>
        <p:nvSpPr>
          <p:cNvPr id="12" name="Picture Placeholder 11">
            <a:extLst>
              <a:ext uri="{FF2B5EF4-FFF2-40B4-BE49-F238E27FC236}">
                <a16:creationId xmlns:a16="http://schemas.microsoft.com/office/drawing/2014/main" id="{C7111EA3-388F-0647-AD84-14412EA01199}"/>
              </a:ext>
            </a:extLst>
          </p:cNvPr>
          <p:cNvSpPr>
            <a:spLocks noGrp="1"/>
          </p:cNvSpPr>
          <p:nvPr>
            <p:ph type="pic" idx="34"/>
          </p:nvPr>
        </p:nvSpPr>
        <p:spPr/>
        <p:txBody>
          <a:bodyPr/>
          <a:lstStyle/>
          <a:p>
            <a:endParaRPr lang="en-US"/>
          </a:p>
        </p:txBody>
      </p:sp>
      <p:sp>
        <p:nvSpPr>
          <p:cNvPr id="13" name="Picture Placeholder 12">
            <a:extLst>
              <a:ext uri="{FF2B5EF4-FFF2-40B4-BE49-F238E27FC236}">
                <a16:creationId xmlns:a16="http://schemas.microsoft.com/office/drawing/2014/main" id="{45EDC729-398C-D919-4E9C-A63C5457E1D1}"/>
              </a:ext>
            </a:extLst>
          </p:cNvPr>
          <p:cNvSpPr>
            <a:spLocks noGrp="1"/>
          </p:cNvSpPr>
          <p:nvPr>
            <p:ph type="pic" idx="35"/>
          </p:nvPr>
        </p:nvSpPr>
        <p:spPr/>
        <p:txBody>
          <a:bodyPr/>
          <a:lstStyle/>
          <a:p>
            <a:endParaRPr lang="en-US"/>
          </a:p>
        </p:txBody>
      </p:sp>
    </p:spTree>
    <p:extLst>
      <p:ext uri="{BB962C8B-B14F-4D97-AF65-F5344CB8AC3E}">
        <p14:creationId xmlns:p14="http://schemas.microsoft.com/office/powerpoint/2010/main" val="108866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C7A1-4C2E-06A8-C531-2C0D7AE15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7E833-7621-6707-40CE-F9BBC6482AF9}"/>
              </a:ext>
            </a:extLst>
          </p:cNvPr>
          <p:cNvSpPr>
            <a:spLocks noGrp="1"/>
          </p:cNvSpPr>
          <p:nvPr>
            <p:ph type="ctrTitle"/>
          </p:nvPr>
        </p:nvSpPr>
        <p:spPr>
          <a:xfrm>
            <a:off x="683135" y="1277237"/>
            <a:ext cx="3096386" cy="1786003"/>
          </a:xfrm>
        </p:spPr>
        <p:txBody>
          <a:bodyPr/>
          <a:lstStyle/>
          <a:p>
            <a:r>
              <a:rPr lang="en-US" dirty="0">
                <a:latin typeface="Segoe UI" panose="020B0502040204020203" pitchFamily="34" charset="0"/>
                <a:cs typeface="Segoe UI" panose="020B0502040204020203" pitchFamily="34" charset="0"/>
              </a:rPr>
              <a:t>Next steps</a:t>
            </a:r>
          </a:p>
        </p:txBody>
      </p:sp>
      <p:sp>
        <p:nvSpPr>
          <p:cNvPr id="9" name="Title 1">
            <a:extLst>
              <a:ext uri="{FF2B5EF4-FFF2-40B4-BE49-F238E27FC236}">
                <a16:creationId xmlns:a16="http://schemas.microsoft.com/office/drawing/2014/main" id="{2E8A4009-957C-C109-B412-7EE3159461C1}"/>
              </a:ext>
            </a:extLst>
          </p:cNvPr>
          <p:cNvSpPr txBox="1">
            <a:spLocks/>
          </p:cNvSpPr>
          <p:nvPr/>
        </p:nvSpPr>
        <p:spPr>
          <a:xfrm>
            <a:off x="3413886" y="1277237"/>
            <a:ext cx="8094979" cy="5105400"/>
          </a:xfrm>
          <a:prstGeom prst="rect">
            <a:avLst/>
          </a:prstGeom>
        </p:spPr>
        <p:txBody>
          <a:bodyPr anchor="t">
            <a:noAutofit/>
          </a:bodyPr>
          <a:lstStyle>
            <a:lvl1pPr algn="l" defTabSz="914400" rtl="0" eaLnBrk="1" latinLnBrk="0" hangingPunct="1">
              <a:lnSpc>
                <a:spcPct val="80000"/>
              </a:lnSpc>
              <a:spcBef>
                <a:spcPct val="0"/>
              </a:spcBef>
              <a:buNone/>
              <a:defRPr sz="6000" b="1" i="0" kern="1200">
                <a:solidFill>
                  <a:schemeClr val="tx1"/>
                </a:solidFill>
                <a:latin typeface="Mona Sans" pitchFamily="2" charset="77"/>
                <a:ea typeface="+mj-ea"/>
                <a:cs typeface="Arial" panose="020B0604020202020204" pitchFamily="34" charset="0"/>
              </a:defRPr>
            </a:lvl1pPr>
          </a:lstStyle>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Download VS Code: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3" tooltip="https://aka.ms/vscode-dev-days/get-vscode"/>
              </a:rPr>
              <a:t>aka.ms/vscode-dev-days/get-vscode</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Get GitHub Copilot Free:</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4" tooltip="https://aka.ms/vscode-dev-days/get-copilot"/>
              </a:rPr>
              <a:t>aka.ms/vscode-dev-days/get-copilot</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Start training: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5" tooltip="https://aka.ms/vscode-dev-days/training"/>
              </a:rPr>
              <a:t>aka.ms/vscode-dev-days/training</a:t>
            </a: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p>
        </p:txBody>
      </p:sp>
    </p:spTree>
    <p:extLst>
      <p:ext uri="{BB962C8B-B14F-4D97-AF65-F5344CB8AC3E}">
        <p14:creationId xmlns:p14="http://schemas.microsoft.com/office/powerpoint/2010/main" val="85759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3029-7EAC-2303-A4D9-543F4E7B4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42DD2-65E2-E22F-8F3B-53B0B277960B}"/>
              </a:ext>
            </a:extLst>
          </p:cNvPr>
          <p:cNvSpPr>
            <a:spLocks noGrp="1"/>
          </p:cNvSpPr>
          <p:nvPr>
            <p:ph type="ctrTitle"/>
          </p:nvPr>
        </p:nvSpPr>
        <p:spPr>
          <a:xfrm>
            <a:off x="683135" y="2139758"/>
            <a:ext cx="5324092" cy="2578483"/>
          </a:xfrm>
        </p:spPr>
        <p:txBody>
          <a:bodyPr/>
          <a:lstStyle/>
          <a:p>
            <a:r>
              <a:rPr lang="en-US" dirty="0">
                <a:latin typeface="Segoe UI" panose="020B0502040204020203" pitchFamily="34" charset="0"/>
                <a:cs typeface="Segoe UI" panose="020B0502040204020203" pitchFamily="34" charset="0"/>
              </a:rPr>
              <a:t>Please share your feedback to Microsoft.</a:t>
            </a:r>
          </a:p>
        </p:txBody>
      </p:sp>
      <p:pic>
        <p:nvPicPr>
          <p:cNvPr id="7" name="Picture 6">
            <a:extLst>
              <a:ext uri="{FF2B5EF4-FFF2-40B4-BE49-F238E27FC236}">
                <a16:creationId xmlns:a16="http://schemas.microsoft.com/office/drawing/2014/main" id="{CE34EF5F-1D6B-6C1B-F17C-71439EC646F6}"/>
              </a:ext>
            </a:extLst>
          </p:cNvPr>
          <p:cNvPicPr>
            <a:picLocks noChangeAspect="1"/>
          </p:cNvPicPr>
          <p:nvPr/>
        </p:nvPicPr>
        <p:blipFill>
          <a:blip r:embed="rId3"/>
          <a:stretch>
            <a:fillRect/>
          </a:stretch>
        </p:blipFill>
        <p:spPr>
          <a:xfrm>
            <a:off x="6184774" y="1008761"/>
            <a:ext cx="4998721" cy="4998721"/>
          </a:xfrm>
          <a:prstGeom prst="rect">
            <a:avLst/>
          </a:prstGeom>
        </p:spPr>
      </p:pic>
      <p:sp>
        <p:nvSpPr>
          <p:cNvPr id="3" name="Rectangle 2">
            <a:extLst>
              <a:ext uri="{FF2B5EF4-FFF2-40B4-BE49-F238E27FC236}">
                <a16:creationId xmlns:a16="http://schemas.microsoft.com/office/drawing/2014/main" id="{EEAE7C50-56FA-7E56-27CD-E98AE0FB5F7F}"/>
              </a:ext>
            </a:extLst>
          </p:cNvPr>
          <p:cNvSpPr/>
          <p:nvPr/>
        </p:nvSpPr>
        <p:spPr>
          <a:xfrm rot="20859581">
            <a:off x="-87393" y="491495"/>
            <a:ext cx="5766004" cy="82054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Please remember to share the survey at the end of the workshop</a:t>
            </a:r>
          </a:p>
        </p:txBody>
      </p:sp>
    </p:spTree>
    <p:extLst>
      <p:ext uri="{BB962C8B-B14F-4D97-AF65-F5344CB8AC3E}">
        <p14:creationId xmlns:p14="http://schemas.microsoft.com/office/powerpoint/2010/main" val="303776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F01481-9B40-4478-20FC-6CBE39B77523}"/>
              </a:ext>
            </a:extLst>
          </p:cNvPr>
          <p:cNvSpPr>
            <a:spLocks noGrp="1"/>
          </p:cNvSpPr>
          <p:nvPr>
            <p:ph type="body" sz="quarter" idx="11"/>
          </p:nvPr>
        </p:nvSpPr>
        <p:spPr/>
        <p:txBody>
          <a:bodyPr/>
          <a:lstStyle/>
          <a:p>
            <a:r>
              <a:rPr lang="en-US">
                <a:latin typeface="Segoe UI" panose="020B0502040204020203" pitchFamily="34" charset="0"/>
                <a:cs typeface="Segoe UI" panose="020B0502040204020203" pitchFamily="34" charset="0"/>
              </a:rPr>
              <a:t>01</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02</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03</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04</a:t>
            </a:r>
          </a:p>
        </p:txBody>
      </p:sp>
      <p:sp>
        <p:nvSpPr>
          <p:cNvPr id="4" name="Text Placeholder 3">
            <a:extLst>
              <a:ext uri="{FF2B5EF4-FFF2-40B4-BE49-F238E27FC236}">
                <a16:creationId xmlns:a16="http://schemas.microsoft.com/office/drawing/2014/main" id="{8D7420AB-E11B-7E78-D51D-66FA8ADC6055}"/>
              </a:ext>
            </a:extLst>
          </p:cNvPr>
          <p:cNvSpPr>
            <a:spLocks noGrp="1"/>
          </p:cNvSpPr>
          <p:nvPr>
            <p:ph type="body" sz="quarter" idx="12"/>
          </p:nvPr>
        </p:nvSpPr>
        <p:spPr/>
        <p:txBody>
          <a:bodyPr/>
          <a:lstStyle/>
          <a:p>
            <a:r>
              <a:rPr lang="en-US" dirty="0">
                <a:latin typeface="Segoe UI" panose="020B0502040204020203" pitchFamily="34" charset="0"/>
                <a:cs typeface="Segoe UI" panose="020B0502040204020203" pitchFamily="34" charset="0"/>
              </a:rPr>
              <a:t>Introduction to VS Code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Open source AI Editor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Latest AI Features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69855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8">
            <a:extLst>
              <a:ext uri="{FF2B5EF4-FFF2-40B4-BE49-F238E27FC236}">
                <a16:creationId xmlns:a16="http://schemas.microsoft.com/office/drawing/2014/main" id="{18794C65-C276-400C-5241-1069B2723F32}"/>
              </a:ext>
              <a:ext uri="{C183D7F6-B498-43B3-948B-1728B52AA6E4}">
                <adec:decorative xmlns:adec="http://schemas.microsoft.com/office/drawing/2017/decorative" val="1"/>
              </a:ext>
            </a:extLst>
          </p:cNvPr>
          <p:cNvSpPr/>
          <p:nvPr/>
        </p:nvSpPr>
        <p:spPr bwMode="auto">
          <a:xfrm>
            <a:off x="2880254"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5DD76912-5853-A83C-8EE6-34FD40D2B32D}"/>
              </a:ext>
              <a:ext uri="{C183D7F6-B498-43B3-948B-1728B52AA6E4}">
                <adec:decorative xmlns:adec="http://schemas.microsoft.com/office/drawing/2017/decorative" val="0"/>
              </a:ext>
            </a:extLst>
          </p:cNvPr>
          <p:cNvSpPr txBox="1"/>
          <p:nvPr/>
        </p:nvSpPr>
        <p:spPr>
          <a:xfrm>
            <a:off x="2994648" y="3723710"/>
            <a:ext cx="2782698"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Visual Studio Family</a:t>
            </a:r>
          </a:p>
        </p:txBody>
      </p:sp>
      <p:sp>
        <p:nvSpPr>
          <p:cNvPr id="4" name="Rounded Rectangle 18">
            <a:extLst>
              <a:ext uri="{FF2B5EF4-FFF2-40B4-BE49-F238E27FC236}">
                <a16:creationId xmlns:a16="http://schemas.microsoft.com/office/drawing/2014/main" id="{41F41AAE-9F6A-3C60-C4C4-82EA9CA8059E}"/>
              </a:ext>
              <a:ext uri="{C183D7F6-B498-43B3-948B-1728B52AA6E4}">
                <adec:decorative xmlns:adec="http://schemas.microsoft.com/office/drawing/2017/decorative" val="1"/>
              </a:ext>
            </a:extLst>
          </p:cNvPr>
          <p:cNvSpPr/>
          <p:nvPr/>
        </p:nvSpPr>
        <p:spPr bwMode="auto">
          <a:xfrm>
            <a:off x="6237735"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Graphic 4" descr="GitHub logo">
            <a:extLst>
              <a:ext uri="{FF2B5EF4-FFF2-40B4-BE49-F238E27FC236}">
                <a16:creationId xmlns:a16="http://schemas.microsoft.com/office/drawing/2014/main" id="{435AE07D-A8B0-829C-D9CF-84D8AAA8B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937" y="2502037"/>
            <a:ext cx="875074" cy="863088"/>
          </a:xfrm>
          <a:prstGeom prst="rect">
            <a:avLst/>
          </a:prstGeom>
        </p:spPr>
      </p:pic>
      <p:sp>
        <p:nvSpPr>
          <p:cNvPr id="6" name="TextBox 5">
            <a:extLst>
              <a:ext uri="{FF2B5EF4-FFF2-40B4-BE49-F238E27FC236}">
                <a16:creationId xmlns:a16="http://schemas.microsoft.com/office/drawing/2014/main" id="{048AC17E-77F3-A9BF-2EC2-24254B22EDE4}"/>
              </a:ext>
              <a:ext uri="{C183D7F6-B498-43B3-948B-1728B52AA6E4}">
                <adec:decorative xmlns:adec="http://schemas.microsoft.com/office/drawing/2017/decorative" val="0"/>
              </a:ext>
            </a:extLst>
          </p:cNvPr>
          <p:cNvSpPr txBox="1"/>
          <p:nvPr/>
        </p:nvSpPr>
        <p:spPr>
          <a:xfrm>
            <a:off x="6683718" y="3723712"/>
            <a:ext cx="2149446"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a:t>
            </a:r>
          </a:p>
        </p:txBody>
      </p:sp>
      <p:sp>
        <p:nvSpPr>
          <p:cNvPr id="7" name="TextBox 6">
            <a:extLst>
              <a:ext uri="{FF2B5EF4-FFF2-40B4-BE49-F238E27FC236}">
                <a16:creationId xmlns:a16="http://schemas.microsoft.com/office/drawing/2014/main" id="{EDD0A2C9-0EA7-421F-E7E1-90BABC42C03A}"/>
              </a:ext>
              <a:ext uri="{C183D7F6-B498-43B3-948B-1728B52AA6E4}">
                <adec:decorative xmlns:adec="http://schemas.microsoft.com/office/drawing/2017/decorative" val="0"/>
              </a:ext>
            </a:extLst>
          </p:cNvPr>
          <p:cNvSpPr txBox="1"/>
          <p:nvPr/>
        </p:nvSpPr>
        <p:spPr>
          <a:xfrm>
            <a:off x="3625926" y="4106460"/>
            <a:ext cx="157546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50+ million monthly active developers</a:t>
            </a:r>
          </a:p>
        </p:txBody>
      </p:sp>
      <p:sp>
        <p:nvSpPr>
          <p:cNvPr id="8" name="TextBox 7">
            <a:extLst>
              <a:ext uri="{FF2B5EF4-FFF2-40B4-BE49-F238E27FC236}">
                <a16:creationId xmlns:a16="http://schemas.microsoft.com/office/drawing/2014/main" id="{5CA21284-FF6D-F647-2E68-423387A17E0D}"/>
              </a:ext>
              <a:ext uri="{C183D7F6-B498-43B3-948B-1728B52AA6E4}">
                <adec:decorative xmlns:adec="http://schemas.microsoft.com/office/drawing/2017/decorative" val="0"/>
              </a:ext>
            </a:extLst>
          </p:cNvPr>
          <p:cNvSpPr txBox="1"/>
          <p:nvPr/>
        </p:nvSpPr>
        <p:spPr>
          <a:xfrm>
            <a:off x="6747339" y="4106462"/>
            <a:ext cx="20222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150 million developers worldwide</a:t>
            </a:r>
          </a:p>
        </p:txBody>
      </p:sp>
      <p:pic>
        <p:nvPicPr>
          <p:cNvPr id="9" name="Picture 2" descr="Visual studio code logo is offensive to me · Issue #87419 · microsoft/vscode · GitHub">
            <a:extLst>
              <a:ext uri="{FF2B5EF4-FFF2-40B4-BE49-F238E27FC236}">
                <a16:creationId xmlns:a16="http://schemas.microsoft.com/office/drawing/2014/main" id="{A5FBDF62-F4DA-FAC0-AE57-9DB848FE5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480" y="2557273"/>
            <a:ext cx="828887" cy="828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urple ribbon in a shape of a infinity symbol&#10;&#10;AI-generated content may be incorrect.">
            <a:extLst>
              <a:ext uri="{FF2B5EF4-FFF2-40B4-BE49-F238E27FC236}">
                <a16:creationId xmlns:a16="http://schemas.microsoft.com/office/drawing/2014/main" id="{CC4DB11B-C974-6586-4DE7-5A7E19C8EC7E}"/>
              </a:ext>
            </a:extLst>
          </p:cNvPr>
          <p:cNvPicPr>
            <a:picLocks noChangeAspect="1"/>
          </p:cNvPicPr>
          <p:nvPr/>
        </p:nvPicPr>
        <p:blipFill>
          <a:blip r:embed="rId6"/>
          <a:stretch>
            <a:fillRect/>
          </a:stretch>
        </p:blipFill>
        <p:spPr>
          <a:xfrm>
            <a:off x="3420092" y="2557272"/>
            <a:ext cx="828887" cy="828887"/>
          </a:xfrm>
          <a:prstGeom prst="rect">
            <a:avLst/>
          </a:prstGeom>
        </p:spPr>
      </p:pic>
    </p:spTree>
    <p:extLst>
      <p:ext uri="{BB962C8B-B14F-4D97-AF65-F5344CB8AC3E}">
        <p14:creationId xmlns:p14="http://schemas.microsoft.com/office/powerpoint/2010/main" val="2814218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ro-dark-lg">
            <a:hlinkClick r:id="" action="ppaction://media"/>
            <a:extLst>
              <a:ext uri="{FF2B5EF4-FFF2-40B4-BE49-F238E27FC236}">
                <a16:creationId xmlns:a16="http://schemas.microsoft.com/office/drawing/2014/main" id="{F54A6F54-CB3A-71A0-B54B-D5A6D0145C73}"/>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365250" y="474663"/>
            <a:ext cx="9459913" cy="5908675"/>
          </a:xfrm>
        </p:spPr>
      </p:pic>
    </p:spTree>
    <p:extLst>
      <p:ext uri="{BB962C8B-B14F-4D97-AF65-F5344CB8AC3E}">
        <p14:creationId xmlns:p14="http://schemas.microsoft.com/office/powerpoint/2010/main" val="3024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323320-F087-3ABF-69BE-69526BF95143}"/>
              </a:ext>
            </a:extLst>
          </p:cNvPr>
          <p:cNvSpPr>
            <a:spLocks noGrp="1"/>
          </p:cNvSpPr>
          <p:nvPr>
            <p:ph type="body" sz="quarter" idx="26"/>
          </p:nvPr>
        </p:nvSpPr>
        <p:spPr>
          <a:xfrm>
            <a:off x="738764" y="2646935"/>
            <a:ext cx="4435909" cy="1564127"/>
          </a:xfrm>
        </p:spPr>
        <p:txBody>
          <a:bodyPr/>
          <a:lstStyle/>
          <a:p>
            <a:r>
              <a:rPr lang="en-US" dirty="0">
                <a:latin typeface="Segoe UI" panose="020B0502040204020203" pitchFamily="34" charset="0"/>
                <a:cs typeface="Segoe UI" panose="020B0502040204020203" pitchFamily="34" charset="0"/>
              </a:rPr>
              <a:t>Customize VS Code with AI-powered functionality from extensions and Model Context Protocol servers to use in Chat. Or, </a:t>
            </a:r>
            <a:r>
              <a:rPr lang="en-US" dirty="0">
                <a:latin typeface="Segoe UI" panose="020B0502040204020203" pitchFamily="34" charset="0"/>
                <a:cs typeface="Segoe UI" panose="020B0502040204020203" pitchFamily="34" charset="0"/>
                <a:hlinkClick r:id="rId3"/>
              </a:rPr>
              <a:t>build your own extension</a:t>
            </a:r>
            <a:r>
              <a:rPr lang="en-US" dirty="0">
                <a:latin typeface="Segoe UI" panose="020B0502040204020203" pitchFamily="34" charset="0"/>
                <a:cs typeface="Segoe UI" panose="020B0502040204020203" pitchFamily="34" charset="0"/>
              </a:rPr>
              <a:t> to power your team's unique scenarios.</a:t>
            </a:r>
          </a:p>
        </p:txBody>
      </p:sp>
      <p:sp>
        <p:nvSpPr>
          <p:cNvPr id="5" name="Text Placeholder 4">
            <a:extLst>
              <a:ext uri="{FF2B5EF4-FFF2-40B4-BE49-F238E27FC236}">
                <a16:creationId xmlns:a16="http://schemas.microsoft.com/office/drawing/2014/main" id="{248CD966-9713-81EF-3B9F-29EC31C17543}"/>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with extensions</a:t>
            </a:r>
          </a:p>
        </p:txBody>
      </p:sp>
      <p:sp>
        <p:nvSpPr>
          <p:cNvPr id="6" name="Text Placeholder 5">
            <a:extLst>
              <a:ext uri="{FF2B5EF4-FFF2-40B4-BE49-F238E27FC236}">
                <a16:creationId xmlns:a16="http://schemas.microsoft.com/office/drawing/2014/main" id="{D001D23F-163C-3817-F65B-AABF069352DC}"/>
              </a:ext>
            </a:extLst>
          </p:cNvPr>
          <p:cNvSpPr>
            <a:spLocks noGrp="1"/>
          </p:cNvSpPr>
          <p:nvPr>
            <p:ph type="body" sz="quarter" idx="31"/>
          </p:nvPr>
        </p:nvSpPr>
        <p:spPr/>
        <p:txBody>
          <a:bodyPr/>
          <a:lstStyle/>
          <a:p>
            <a:endParaRPr lang="en-US" dirty="0"/>
          </a:p>
        </p:txBody>
      </p:sp>
      <p:pic>
        <p:nvPicPr>
          <p:cNvPr id="9" name="Picture Placeholder 8" descr="A screenshot of a computer program&#10;&#10;AI-generated content may be incorrect.">
            <a:extLst>
              <a:ext uri="{FF2B5EF4-FFF2-40B4-BE49-F238E27FC236}">
                <a16:creationId xmlns:a16="http://schemas.microsoft.com/office/drawing/2014/main" id="{0AF77074-854E-4678-19AC-3700B98727A0}"/>
              </a:ext>
            </a:extLst>
          </p:cNvPr>
          <p:cNvPicPr>
            <a:picLocks noGrp="1" noChangeAspect="1"/>
          </p:cNvPicPr>
          <p:nvPr>
            <p:ph type="pic" sz="quarter" idx="39"/>
          </p:nvPr>
        </p:nvPicPr>
        <p:blipFill rotWithShape="1">
          <a:blip r:embed="rId4"/>
          <a:srcRect l="-366" r="1417"/>
          <a:stretch>
            <a:fillRect/>
          </a:stretch>
        </p:blipFill>
        <p:spPr>
          <a:xfrm>
            <a:off x="5474348" y="992372"/>
            <a:ext cx="6487252" cy="4873255"/>
          </a:xfrm>
        </p:spPr>
      </p:pic>
    </p:spTree>
    <p:extLst>
      <p:ext uri="{BB962C8B-B14F-4D97-AF65-F5344CB8AC3E}">
        <p14:creationId xmlns:p14="http://schemas.microsoft.com/office/powerpoint/2010/main" val="275248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9BD3-BEAA-E7A7-F067-701B6E9095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CC38D3F-049F-594C-322D-1D713897502E}"/>
              </a:ext>
            </a:extLst>
          </p:cNvPr>
          <p:cNvSpPr>
            <a:spLocks noGrp="1"/>
          </p:cNvSpPr>
          <p:nvPr>
            <p:ph type="body" sz="quarter" idx="26"/>
          </p:nvPr>
        </p:nvSpPr>
        <p:spPr>
          <a:xfrm>
            <a:off x="738765" y="2546115"/>
            <a:ext cx="4435909" cy="1564127"/>
          </a:xfrm>
        </p:spPr>
        <p:txBody>
          <a:bodyPr/>
          <a:lstStyle/>
          <a:p>
            <a:r>
              <a:rPr lang="en-US" dirty="0">
                <a:latin typeface="Segoe UI" panose="020B0502040204020203" pitchFamily="34" charset="0"/>
                <a:cs typeface="Segoe UI" panose="020B0502040204020203" pitchFamily="34" charset="0"/>
              </a:rPr>
              <a:t>VS Code supports almost every major programming language. Several ship in the box, like JavaScript, TypeScript, CSS, and HTML, but extensions for others can be found in the VS Code Marketplace.</a:t>
            </a:r>
          </a:p>
        </p:txBody>
      </p:sp>
      <p:sp>
        <p:nvSpPr>
          <p:cNvPr id="5" name="Text Placeholder 4">
            <a:extLst>
              <a:ext uri="{FF2B5EF4-FFF2-40B4-BE49-F238E27FC236}">
                <a16:creationId xmlns:a16="http://schemas.microsoft.com/office/drawing/2014/main" id="{E37C9E6C-9FB1-3D54-189F-0CC70B2CB51F}"/>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in any language</a:t>
            </a:r>
          </a:p>
        </p:txBody>
      </p:sp>
      <p:sp>
        <p:nvSpPr>
          <p:cNvPr id="6" name="Text Placeholder 5">
            <a:extLst>
              <a:ext uri="{FF2B5EF4-FFF2-40B4-BE49-F238E27FC236}">
                <a16:creationId xmlns:a16="http://schemas.microsoft.com/office/drawing/2014/main" id="{5CCC6A6F-F286-415B-8EB3-266C4088832F}"/>
              </a:ext>
            </a:extLst>
          </p:cNvPr>
          <p:cNvSpPr>
            <a:spLocks noGrp="1"/>
          </p:cNvSpPr>
          <p:nvPr>
            <p:ph type="body" sz="quarter" idx="31"/>
          </p:nvPr>
        </p:nvSpPr>
        <p:spPr/>
        <p:txBody>
          <a:bodyPr/>
          <a:lstStyle/>
          <a:p>
            <a:endParaRPr lang="en-US"/>
          </a:p>
        </p:txBody>
      </p:sp>
      <p:pic>
        <p:nvPicPr>
          <p:cNvPr id="11" name="Picture Placeholder 10" descr="A screenshot of a computer program&#10;&#10;AI-generated content may be incorrect.">
            <a:extLst>
              <a:ext uri="{FF2B5EF4-FFF2-40B4-BE49-F238E27FC236}">
                <a16:creationId xmlns:a16="http://schemas.microsoft.com/office/drawing/2014/main" id="{D2FB2B25-257A-D07A-59B0-287B671471AE}"/>
              </a:ext>
            </a:extLst>
          </p:cNvPr>
          <p:cNvPicPr>
            <a:picLocks noGrp="1" noChangeAspect="1"/>
          </p:cNvPicPr>
          <p:nvPr>
            <p:ph type="pic" sz="quarter" idx="39"/>
          </p:nvPr>
        </p:nvPicPr>
        <p:blipFill>
          <a:blip r:embed="rId3"/>
          <a:srcRect l="1141" t="-583" r="26662" b="583"/>
          <a:stretch>
            <a:fillRect/>
          </a:stretch>
        </p:blipFill>
        <p:spPr>
          <a:xfrm>
            <a:off x="5434409" y="984307"/>
            <a:ext cx="6470457" cy="4889386"/>
          </a:xfrm>
        </p:spPr>
      </p:pic>
    </p:spTree>
    <p:extLst>
      <p:ext uri="{BB962C8B-B14F-4D97-AF65-F5344CB8AC3E}">
        <p14:creationId xmlns:p14="http://schemas.microsoft.com/office/powerpoint/2010/main" val="205164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C083-30BB-6938-0915-3912F51F9B0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B47C62-F1AF-1E0A-1F98-0534E1C2D4DF}"/>
              </a:ext>
            </a:extLst>
          </p:cNvPr>
          <p:cNvSpPr>
            <a:spLocks noGrp="1"/>
          </p:cNvSpPr>
          <p:nvPr>
            <p:ph type="body" sz="quarter" idx="26"/>
          </p:nvPr>
        </p:nvSpPr>
        <p:spPr>
          <a:xfrm>
            <a:off x="738765" y="3963440"/>
            <a:ext cx="4435909" cy="1564127"/>
          </a:xfrm>
        </p:spPr>
        <p:txBody>
          <a:bodyPr/>
          <a:lstStyle/>
          <a:p>
            <a:r>
              <a:rPr lang="en-US" dirty="0">
                <a:latin typeface="Segoe UI" panose="020B0502040204020203" pitchFamily="34" charset="0"/>
                <a:cs typeface="Segoe UI" panose="020B0502040204020203" pitchFamily="34" charset="0"/>
              </a:rPr>
              <a:t>Customize your VS Code UI and layout so that it fits your coding style.</a:t>
            </a:r>
          </a:p>
          <a:p>
            <a:r>
              <a:rPr lang="en-US" dirty="0">
                <a:latin typeface="Segoe UI" panose="020B0502040204020203" pitchFamily="34" charset="0"/>
                <a:cs typeface="Segoe UI" panose="020B0502040204020203" pitchFamily="34" charset="0"/>
                <a:hlinkClick r:id="rId3"/>
              </a:rPr>
              <a:t>Color themes</a:t>
            </a:r>
            <a:r>
              <a:rPr lang="en-US" dirty="0">
                <a:latin typeface="Segoe UI" panose="020B0502040204020203" pitchFamily="34" charset="0"/>
                <a:cs typeface="Segoe UI" panose="020B0502040204020203" pitchFamily="34" charset="0"/>
              </a:rPr>
              <a:t> let you modify the colors in VS Code's user interface to suit your preferences and work environment.</a:t>
            </a:r>
          </a:p>
          <a:p>
            <a:r>
              <a:rPr lang="en-US" dirty="0">
                <a:latin typeface="Segoe UI" panose="020B0502040204020203" pitchFamily="34" charset="0"/>
                <a:cs typeface="Segoe UI" panose="020B0502040204020203" pitchFamily="34" charset="0"/>
                <a:hlinkClick r:id="rId4"/>
              </a:rPr>
              <a:t>Settings Sync</a:t>
            </a:r>
            <a:r>
              <a:rPr lang="en-US" dirty="0">
                <a:latin typeface="Segoe UI" panose="020B0502040204020203" pitchFamily="34" charset="0"/>
                <a:cs typeface="Segoe UI" panose="020B0502040204020203" pitchFamily="34" charset="0"/>
              </a:rPr>
              <a:t> enables you to share your user settings across your VS Code instances with the Settings Sync feature.</a:t>
            </a:r>
          </a:p>
          <a:p>
            <a:r>
              <a:rPr lang="en-US" dirty="0">
                <a:latin typeface="Segoe UI" panose="020B0502040204020203" pitchFamily="34" charset="0"/>
                <a:cs typeface="Segoe UI" panose="020B0502040204020203" pitchFamily="34" charset="0"/>
                <a:hlinkClick r:id="rId5"/>
              </a:rPr>
              <a:t>Profiles</a:t>
            </a:r>
            <a:r>
              <a:rPr lang="en-US" dirty="0">
                <a:latin typeface="Segoe UI" panose="020B0502040204020203" pitchFamily="34" charset="0"/>
                <a:cs typeface="Segoe UI" panose="020B0502040204020203" pitchFamily="34" charset="0"/>
              </a:rPr>
              <a:t> let you create sets of customizations and quickly switch between them or share them with others.</a:t>
            </a:r>
          </a:p>
        </p:txBody>
      </p:sp>
      <p:sp>
        <p:nvSpPr>
          <p:cNvPr id="5" name="Text Placeholder 4">
            <a:extLst>
              <a:ext uri="{FF2B5EF4-FFF2-40B4-BE49-F238E27FC236}">
                <a16:creationId xmlns:a16="http://schemas.microsoft.com/office/drawing/2014/main" id="{B3CE9C38-77E0-FBF7-BCAD-D5E173F7469A}"/>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Fully customizable</a:t>
            </a:r>
          </a:p>
        </p:txBody>
      </p:sp>
      <p:sp>
        <p:nvSpPr>
          <p:cNvPr id="6" name="Text Placeholder 5">
            <a:extLst>
              <a:ext uri="{FF2B5EF4-FFF2-40B4-BE49-F238E27FC236}">
                <a16:creationId xmlns:a16="http://schemas.microsoft.com/office/drawing/2014/main" id="{EDEA67A3-2DB6-759E-B9C7-6C971E3B59F3}"/>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E53B3CF-57B0-AE78-2532-17C07C6459AC}"/>
              </a:ext>
            </a:extLst>
          </p:cNvPr>
          <p:cNvPicPr>
            <a:picLocks noGrp="1" noChangeAspect="1"/>
          </p:cNvPicPr>
          <p:nvPr>
            <p:ph type="pic" sz="quarter" idx="39"/>
          </p:nvPr>
        </p:nvPicPr>
        <p:blipFill>
          <a:blip r:embed="rId6"/>
          <a:srcRect t="833" b="833"/>
          <a:stretch/>
        </p:blipFill>
        <p:spPr>
          <a:xfrm>
            <a:off x="5311317" y="1037491"/>
            <a:ext cx="6470457" cy="3525717"/>
          </a:xfrm>
        </p:spPr>
      </p:pic>
      <p:pic>
        <p:nvPicPr>
          <p:cNvPr id="2" name="Picture Placeholder 10">
            <a:extLst>
              <a:ext uri="{FF2B5EF4-FFF2-40B4-BE49-F238E27FC236}">
                <a16:creationId xmlns:a16="http://schemas.microsoft.com/office/drawing/2014/main" id="{0C7B173F-6948-B296-18F5-2D1BC3DAD59F}"/>
              </a:ext>
            </a:extLst>
          </p:cNvPr>
          <p:cNvPicPr>
            <a:picLocks noChangeAspect="1"/>
          </p:cNvPicPr>
          <p:nvPr/>
        </p:nvPicPr>
        <p:blipFill rotWithShape="1">
          <a:blip r:embed="rId7"/>
          <a:srcRect t="954" b="710"/>
          <a:stretch>
            <a:fillRect/>
          </a:stretch>
        </p:blipFill>
        <p:spPr>
          <a:xfrm>
            <a:off x="5616036" y="2200581"/>
            <a:ext cx="6470457" cy="3525717"/>
          </a:xfrm>
          <a:prstGeom prst="roundRect">
            <a:avLst>
              <a:gd name="adj" fmla="val 2850"/>
            </a:avLst>
          </a:prstGeom>
          <a:noFill/>
          <a:ln>
            <a:noFill/>
          </a:ln>
          <a:effectLst/>
        </p:spPr>
      </p:pic>
    </p:spTree>
    <p:extLst>
      <p:ext uri="{BB962C8B-B14F-4D97-AF65-F5344CB8AC3E}">
        <p14:creationId xmlns:p14="http://schemas.microsoft.com/office/powerpoint/2010/main" val="326251786"/>
      </p:ext>
    </p:extLst>
  </p:cSld>
  <p:clrMapOvr>
    <a:masterClrMapping/>
  </p:clrMapOvr>
</p:sld>
</file>

<file path=ppt/theme/theme1.xml><?xml version="1.0" encoding="utf-8"?>
<a:theme xmlns:a="http://schemas.openxmlformats.org/drawingml/2006/main" name="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2.xml><?xml version="1.0" encoding="utf-8"?>
<a:theme xmlns:a="http://schemas.openxmlformats.org/drawingml/2006/main" name="1_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DevEx</Template>
  <TotalTime>0</TotalTime>
  <Words>2830</Words>
  <Application>Microsoft Office PowerPoint</Application>
  <PresentationFormat>Widescreen</PresentationFormat>
  <Paragraphs>237</Paragraphs>
  <Slides>33</Slides>
  <Notes>32</Notes>
  <HiddenSlides>0</HiddenSlides>
  <MMClips>4</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33</vt:i4>
      </vt:variant>
    </vt:vector>
  </HeadingPairs>
  <TitlesOfParts>
    <vt:vector size="50" baseType="lpstr">
      <vt:lpstr>Aptos</vt:lpstr>
      <vt:lpstr>Arial</vt:lpstr>
      <vt:lpstr>Calibri</vt:lpstr>
      <vt:lpstr>Consolas</vt:lpstr>
      <vt:lpstr>Mona Sans</vt:lpstr>
      <vt:lpstr>Mona-Sans</vt:lpstr>
      <vt:lpstr>Mona-Sans Regular</vt:lpstr>
      <vt:lpstr>Segoe UI</vt:lpstr>
      <vt:lpstr>Segoe UI Semibold</vt:lpstr>
      <vt:lpstr>Segoe UI Variable Display</vt:lpstr>
      <vt:lpstr>Segoe UI Variable Display Regular</vt:lpstr>
      <vt:lpstr>Segoe UI Variable Display Semibold</vt:lpstr>
      <vt:lpstr>Segoe UI Variable Text Semibold</vt:lpstr>
      <vt:lpstr>SF Mono</vt:lpstr>
      <vt:lpstr>Symbol</vt:lpstr>
      <vt:lpstr>AI</vt:lpstr>
      <vt:lpstr>1_AI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Please share your feedback to Microsoft.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Cynthia Zanoni</cp:lastModifiedBy>
  <cp:revision>2</cp:revision>
  <dcterms:created xsi:type="dcterms:W3CDTF">2025-08-14T19:54:55Z</dcterms:created>
  <dcterms:modified xsi:type="dcterms:W3CDTF">2025-08-19T17:32:30Z</dcterms:modified>
  <cp:category/>
</cp:coreProperties>
</file>